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9" r:id="rId21"/>
    <p:sldId id="275" r:id="rId22"/>
    <p:sldId id="280" r:id="rId23"/>
    <p:sldId id="281" r:id="rId24"/>
    <p:sldId id="282" r:id="rId25"/>
    <p:sldId id="276" r:id="rId26"/>
    <p:sldId id="277" r:id="rId27"/>
    <p:sldId id="278" r:id="rId28"/>
  </p:sldIdLst>
  <p:sldSz cx="9144000" cy="5143500" type="screen16x9"/>
  <p:notesSz cx="6858000" cy="9144000"/>
  <p:embeddedFontLst>
    <p:embeddedFont>
      <p:font typeface="Encode Sans Semi Condensed" panose="020B0604020202020204" charset="0"/>
      <p:regular r:id="rId30"/>
      <p:bold r:id="rId31"/>
    </p:embeddedFont>
    <p:embeddedFont>
      <p:font typeface="Encode Sans Semi Condensed Light" panose="020B0604020202020204" charset="0"/>
      <p:regular r:id="rId32"/>
      <p:bold r:id="rId33"/>
    </p:embeddedFont>
    <p:embeddedFont>
      <p:font typeface="Encode Sans Semi Condensed SemiBold" panose="00000706000000000000" charset="0"/>
      <p:regular r:id="rId34"/>
      <p:bold r:id="rId35"/>
    </p:embeddedFont>
    <p:embeddedFont>
      <p:font typeface="Poppins" panose="00000500000000000000"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e Gingras - QSDC" initials="" lastIdx="1" clrIdx="0"/>
  <p:cmAuthor id="2" name="Bonnie Powell - QSDCFB" initials="" lastIdx="4" clrIdx="1"/>
  <p:cmAuthor id="3" name="Christina Shaw - QSDC"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E40887-6512-4E89-80CE-96F5ADBF3652}">
  <a:tblStyle styleId="{63E40887-6512-4E89-80CE-96F5ADBF36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8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7-24T12:48:16.114" idx="1">
    <p:pos x="6000" y="0"/>
    <p:text>I like it! @sharon.gorospe@gsa.gov @bonnie.powell@gsa.gov @morgan.tharp@gsa.gov @yik.wu@gsa.gov what do you think of Tina's revised version of Bonnie's misdescription slide? Bonnie I know your original slide emphasized the time period of 15 calendar days - do you think that time period should stay on the main slide text!</p:text>
  </p:cm>
  <p:cm authorId="2" dt="2024-07-24T16:07:28.594" idx="1">
    <p:pos x="6000" y="0"/>
    <p:text>Different viewpoints are always welcome. Oftentimes, purchasers will bring up their complaints with the custodian, not realizing they should be contacting GSA. It would be good to inform the custodians that there is a time limit for the purchaser to submit their claims so timely referral to GSA may be critical, which is why I listed the 15 days requirement.</p:text>
  </p:cm>
  <p:cm authorId="3" dt="2024-07-24T16:24:50.757" idx="1">
    <p:pos x="6000" y="0"/>
    <p:text>Understood!! I added it back in and rearranged the slide a bit - let me know if that's better! :)</p:text>
  </p:cm>
  <p:cm authorId="2" dt="2024-07-24T16:26:12.370" idx="2">
    <p:pos x="6000" y="0"/>
    <p:text>Technically, we have 60 days to process claims of misdescription, but the purchaser has 15 days to submit their claim.</p:text>
  </p:cm>
  <p:cm authorId="2" dt="2024-07-24T16:27:07.323" idx="3">
    <p:pos x="6000" y="0"/>
    <p:text>Looking better!</p:text>
  </p:cm>
  <p:cm authorId="2" dt="2024-07-24T16:28:34.994" idx="4">
    <p:pos x="6000" y="0"/>
    <p:text>I would change "time limit of 15 days for the purchaser to submit their claim."</p:text>
  </p:cm>
  <p:cm authorId="3" dt="2024-07-24T16:57:13.838" idx="2">
    <p:pos x="6000" y="0"/>
    <p:text>@christie.gingras@gsa.gov 
I made some suggested changes on this slide! This would replace the slide above.</p:text>
  </p:cm>
  <p:cm authorId="3" dt="2024-07-24T16:57:13.838" idx="3">
    <p:pos x="6000" y="0"/>
    <p:text>Looks good to me!  :)  You can feel free to make changes to the slide as well - the top is a little wordy and could definitely be improved!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sa.gov/nu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saauctions.gov/html/static/terms.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sa.gov/policy-regulations/regulations/federal-management-regulation-fmr/i462712#idconceptx2x2117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b409635a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bb409635a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09ffb84bbd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09ffb84bbd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17500" algn="l" rtl="0">
              <a:spcBef>
                <a:spcPts val="0"/>
              </a:spcBef>
              <a:spcAft>
                <a:spcPts val="0"/>
              </a:spcAft>
              <a:buClr>
                <a:schemeClr val="dk1"/>
              </a:buClr>
              <a:buSzPts val="1400"/>
              <a:buChar char="●"/>
            </a:pPr>
            <a:r>
              <a:rPr lang="en">
                <a:solidFill>
                  <a:schemeClr val="dk1"/>
                </a:solidFill>
              </a:rPr>
              <a:t>Review accuracy &amp; thoroughness of Invitation for Bid (IFB)</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Be available during inspection and removal</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Safeguard, care and handling of property prior to removal.</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Answer questions from potential recipients about the property (be sure to note when the SCO should be involved)</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Facilitate inspections or on-site screening (if applicable).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Maintain documentation of property records.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Properly store and protect assets while in screening or awaiting pickup.</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Communicate any changes with GSA in a timely manner.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0b8139747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0b8139747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Sales:</a:t>
            </a:r>
            <a:endParaRPr dirty="0"/>
          </a:p>
          <a:p>
            <a:pPr marL="0" lvl="0" indent="0" algn="l" rtl="0">
              <a:spcBef>
                <a:spcPts val="0"/>
              </a:spcBef>
              <a:spcAft>
                <a:spcPts val="0"/>
              </a:spcAft>
              <a:buClr>
                <a:schemeClr val="dk1"/>
              </a:buClr>
              <a:buSzPts val="1100"/>
              <a:buFont typeface="Arial"/>
              <a:buNone/>
            </a:pPr>
            <a:r>
              <a:rPr lang="en" dirty="0"/>
              <a:t>Available for sale</a:t>
            </a:r>
            <a:endParaRPr dirty="0"/>
          </a:p>
          <a:p>
            <a:pPr marL="0" lvl="0" indent="0" algn="l" rtl="0">
              <a:spcBef>
                <a:spcPts val="0"/>
              </a:spcBef>
              <a:spcAft>
                <a:spcPts val="0"/>
              </a:spcAft>
              <a:buClr>
                <a:schemeClr val="dk1"/>
              </a:buClr>
              <a:buSzPts val="1100"/>
              <a:buFont typeface="Arial"/>
              <a:buNone/>
            </a:pPr>
            <a:r>
              <a:rPr lang="en" dirty="0"/>
              <a:t>Review Invitation for Bid (IFB)</a:t>
            </a:r>
            <a:endParaRPr dirty="0"/>
          </a:p>
          <a:p>
            <a:pPr marL="0" lvl="0" indent="0" algn="l" rtl="0">
              <a:spcBef>
                <a:spcPts val="0"/>
              </a:spcBef>
              <a:spcAft>
                <a:spcPts val="0"/>
              </a:spcAft>
              <a:buClr>
                <a:schemeClr val="dk1"/>
              </a:buClr>
              <a:buSzPts val="1100"/>
              <a:buFont typeface="Arial"/>
              <a:buNone/>
            </a:pPr>
            <a:r>
              <a:rPr lang="en" dirty="0"/>
              <a:t>Lotted to a sale</a:t>
            </a:r>
            <a:endParaRPr dirty="0"/>
          </a:p>
          <a:p>
            <a:pPr marL="0" lvl="0" indent="0" algn="l" rtl="0">
              <a:spcBef>
                <a:spcPts val="0"/>
              </a:spcBef>
              <a:spcAft>
                <a:spcPts val="0"/>
              </a:spcAft>
              <a:buClr>
                <a:schemeClr val="dk1"/>
              </a:buClr>
              <a:buSzPts val="1100"/>
              <a:buFont typeface="Arial"/>
              <a:buNone/>
            </a:pPr>
            <a:r>
              <a:rPr lang="en" dirty="0"/>
              <a:t>Internet Sale</a:t>
            </a:r>
            <a:endParaRPr dirty="0"/>
          </a:p>
          <a:p>
            <a:pPr marL="0" lvl="0" indent="0" algn="l" rtl="0">
              <a:spcBef>
                <a:spcPts val="0"/>
              </a:spcBef>
              <a:spcAft>
                <a:spcPts val="0"/>
              </a:spcAft>
              <a:buClr>
                <a:schemeClr val="dk1"/>
              </a:buClr>
              <a:buSzPts val="1100"/>
              <a:buFont typeface="Arial"/>
              <a:buNone/>
            </a:pPr>
            <a:r>
              <a:rPr lang="en" dirty="0"/>
              <a:t>Successful bidders list</a:t>
            </a:r>
            <a:endParaRPr dirty="0"/>
          </a:p>
          <a:p>
            <a:pPr marL="0" lvl="0" indent="0" algn="l" rtl="0">
              <a:spcBef>
                <a:spcPts val="0"/>
              </a:spcBef>
              <a:spcAft>
                <a:spcPts val="0"/>
              </a:spcAft>
              <a:buClr>
                <a:schemeClr val="dk1"/>
              </a:buClr>
              <a:buSzPts val="1100"/>
              <a:buFont typeface="Arial"/>
              <a:buNone/>
            </a:pPr>
            <a:r>
              <a:rPr lang="en" dirty="0"/>
              <a:t>Purchaser’s Receipt </a:t>
            </a:r>
            <a:endParaRPr dirty="0"/>
          </a:p>
          <a:p>
            <a:pPr marL="0" lvl="0" indent="0" algn="l" rtl="0">
              <a:spcBef>
                <a:spcPts val="0"/>
              </a:spcBef>
              <a:spcAft>
                <a:spcPts val="0"/>
              </a:spcAft>
              <a:buClr>
                <a:schemeClr val="dk1"/>
              </a:buClr>
              <a:buSzPts val="1100"/>
              <a:buFont typeface="Arial"/>
              <a:buNone/>
            </a:pPr>
            <a:r>
              <a:rPr lang="en" dirty="0"/>
              <a:t>Notify GSA of Pick up</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Sales Process / </a:t>
            </a:r>
            <a:endParaRPr dirty="0"/>
          </a:p>
          <a:p>
            <a:pPr marL="0" lvl="0" indent="0" algn="l" rtl="0">
              <a:spcBef>
                <a:spcPts val="0"/>
              </a:spcBef>
              <a:spcAft>
                <a:spcPts val="0"/>
              </a:spcAft>
              <a:buClr>
                <a:schemeClr val="dk1"/>
              </a:buClr>
              <a:buSzPts val="1100"/>
              <a:buFont typeface="Arial"/>
              <a:buNone/>
            </a:pPr>
            <a:r>
              <a:rPr lang="en" dirty="0"/>
              <a:t>How can I check the status of my sale item?</a:t>
            </a:r>
            <a:endParaRPr dirty="0"/>
          </a:p>
          <a:p>
            <a:pPr marL="0" lvl="0" indent="0" algn="l" rtl="0">
              <a:spcBef>
                <a:spcPts val="0"/>
              </a:spcBef>
              <a:spcAft>
                <a:spcPts val="0"/>
              </a:spcAft>
              <a:buClr>
                <a:schemeClr val="dk1"/>
              </a:buClr>
              <a:buSzPts val="1100"/>
              <a:buFont typeface="Arial"/>
              <a:buNone/>
            </a:pPr>
            <a:r>
              <a:rPr lang="en" dirty="0"/>
              <a:t>Track your items with </a:t>
            </a:r>
            <a:r>
              <a:rPr lang="en-US" u="sng" dirty="0">
                <a:solidFill>
                  <a:schemeClr val="hlink"/>
                </a:solidFill>
              </a:rPr>
              <a:t>PPMS Manage Property</a:t>
            </a:r>
            <a:endParaRPr dirty="0"/>
          </a:p>
          <a:p>
            <a:pPr marL="0" lvl="0" indent="0" algn="l" rtl="0">
              <a:spcBef>
                <a:spcPts val="0"/>
              </a:spcBef>
              <a:spcAft>
                <a:spcPts val="0"/>
              </a:spcAft>
              <a:buClr>
                <a:schemeClr val="dk1"/>
              </a:buClr>
              <a:buSzPts val="1100"/>
              <a:buFont typeface="Arial"/>
              <a:buNone/>
            </a:pPr>
            <a:endParaRPr dirty="0"/>
          </a:p>
          <a:p>
            <a:pPr marL="457200" lvl="0" indent="-317500" algn="l" rtl="0">
              <a:spcBef>
                <a:spcPts val="0"/>
              </a:spcBef>
              <a:spcAft>
                <a:spcPts val="0"/>
              </a:spcAft>
              <a:buSzPts val="1400"/>
              <a:buChar char="●"/>
            </a:pPr>
            <a:r>
              <a:rPr lang="en" dirty="0"/>
              <a:t>IFB: Confirm that the property is available, the description is accurate, and your availability duration of the sale. This must be done prior to the start of the sale.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Internet Sale:</a:t>
            </a:r>
            <a:endParaRPr dirty="0"/>
          </a:p>
          <a:p>
            <a:pPr marL="0" lvl="0" indent="0" algn="l" rtl="0">
              <a:spcBef>
                <a:spcPts val="0"/>
              </a:spcBef>
              <a:spcAft>
                <a:spcPts val="0"/>
              </a:spcAft>
              <a:buNone/>
            </a:pPr>
            <a:r>
              <a:rPr lang="en" dirty="0"/>
              <a:t>-At the conclusion of an auction, a contract will either be awarded, or will remain in “lotted” status if there were no bids or the reserve was not met.  If the reserve is not met, the SCO will reach out to you to see if you are willing to accept the current bid.  If yes, an award will be made.  If not, the item will more than likely be re-offered to the general public.  If no bids, the item will go back into available status.  The SCO and agency will determine if the item should be re-offered or returned for A&amp;D.</a:t>
            </a:r>
            <a:endParaRPr dirty="0"/>
          </a:p>
          <a:p>
            <a:pPr marL="0" lvl="0" indent="0" algn="l" rtl="0">
              <a:lnSpc>
                <a:spcPct val="115000"/>
              </a:lnSpc>
              <a:spcBef>
                <a:spcPts val="0"/>
              </a:spcBef>
              <a:spcAft>
                <a:spcPts val="0"/>
              </a:spcAft>
              <a:buClr>
                <a:schemeClr val="dk1"/>
              </a:buClr>
              <a:buSzPts val="1100"/>
              <a:buFont typeface="Arial"/>
              <a:buNone/>
            </a:pPr>
            <a:r>
              <a:rPr lang="en" sz="800" dirty="0">
                <a:solidFill>
                  <a:schemeClr val="lt1"/>
                </a:solidFill>
                <a:latin typeface="Poppins"/>
                <a:ea typeface="Poppins"/>
                <a:cs typeface="Poppins"/>
                <a:sym typeface="Poppins"/>
              </a:rPr>
              <a:t>At the conclusion, the auction will either be awarded, pending award (didn’t meet reserve), or ended with no bids.</a:t>
            </a:r>
            <a:endParaRPr dirty="0"/>
          </a:p>
          <a:p>
            <a:pPr marL="0" lvl="0" indent="0" algn="l" rtl="0">
              <a:spcBef>
                <a:spcPts val="160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080d9053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080d9053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Click on “Manage Property” under the “Property Functions” menu</a:t>
            </a:r>
            <a:endParaRPr/>
          </a:p>
          <a:p>
            <a:pPr marL="457200" lvl="0" indent="-298450" algn="l" rtl="0">
              <a:spcBef>
                <a:spcPts val="0"/>
              </a:spcBef>
              <a:spcAft>
                <a:spcPts val="0"/>
              </a:spcAft>
              <a:buSzPts val="1100"/>
              <a:buAutoNum type="arabicPeriod"/>
            </a:pPr>
            <a:r>
              <a:rPr lang="en"/>
              <a:t>Search the ICN field by Activity Address Code (AAC) or Item Control Number (ICN). </a:t>
            </a:r>
            <a:endParaRPr/>
          </a:p>
          <a:p>
            <a:pPr marL="457200" lvl="0" indent="-298450" algn="l" rtl="0">
              <a:spcBef>
                <a:spcPts val="0"/>
              </a:spcBef>
              <a:spcAft>
                <a:spcPts val="0"/>
              </a:spcAft>
              <a:buSzPts val="1100"/>
              <a:buAutoNum type="arabicPeriod"/>
            </a:pPr>
            <a:r>
              <a:rPr lang="en"/>
              <a:t>Click on Hyperlinked Item Control Number (this will take you into the property data sheet)</a:t>
            </a:r>
            <a:endParaRPr/>
          </a:p>
          <a:p>
            <a:pPr marL="457200" lvl="0" indent="-298450" algn="l" rtl="0">
              <a:spcBef>
                <a:spcPts val="0"/>
              </a:spcBef>
              <a:spcAft>
                <a:spcPts val="0"/>
              </a:spcAft>
              <a:buSzPts val="1100"/>
              <a:buAutoNum type="arabicPeriod"/>
            </a:pPr>
            <a:r>
              <a:rPr lang="en"/>
              <a:t>Scroll down to view the “Sales Details”</a:t>
            </a:r>
            <a:endParaRPr/>
          </a:p>
          <a:p>
            <a:pPr marL="0" lvl="0" indent="0" algn="l" rtl="0">
              <a:spcBef>
                <a:spcPts val="0"/>
              </a:spcBef>
              <a:spcAft>
                <a:spcPts val="0"/>
              </a:spcAft>
              <a:buNone/>
            </a:pPr>
            <a:endParaRPr/>
          </a:p>
          <a:p>
            <a:pPr marL="0" lvl="0" indent="0" algn="l" rtl="0">
              <a:spcBef>
                <a:spcPts val="0"/>
              </a:spcBef>
              <a:spcAft>
                <a:spcPts val="0"/>
              </a:spcAft>
              <a:buNone/>
            </a:pPr>
            <a:r>
              <a:rPr lang="en"/>
              <a:t>NOTE: If your item does not come up on the Manage Property page, try the Property History page (on Search Property)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060f85f9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060f85f98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I expect when my property is available to sell?</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IFB: Confirm that the property is available, the description is accurate, and your availability duration of the sale. This must be done prior to the start of the sale.</a:t>
            </a:r>
            <a:endParaRPr/>
          </a:p>
          <a:p>
            <a:pPr marL="0" lvl="0" indent="0" algn="l" rtl="0">
              <a:spcBef>
                <a:spcPts val="0"/>
              </a:spcBef>
              <a:spcAft>
                <a:spcPts val="0"/>
              </a:spcAft>
              <a:buNone/>
            </a:pPr>
            <a:endParaRPr/>
          </a:p>
          <a:p>
            <a:pPr marL="0" lvl="0" indent="0" algn="l" rtl="0">
              <a:spcBef>
                <a:spcPts val="0"/>
              </a:spcBef>
              <a:spcAft>
                <a:spcPts val="0"/>
              </a:spcAft>
              <a:buNone/>
            </a:pPr>
            <a:r>
              <a:rPr lang="en"/>
              <a:t>How does the agency know when a sale has . . .</a:t>
            </a:r>
            <a:endParaRPr/>
          </a:p>
          <a:p>
            <a:pPr marL="457200" lvl="0" indent="-317500" algn="l" rtl="0">
              <a:spcBef>
                <a:spcPts val="0"/>
              </a:spcBef>
              <a:spcAft>
                <a:spcPts val="0"/>
              </a:spcAft>
              <a:buSzPts val="1400"/>
              <a:buChar char="●"/>
            </a:pPr>
            <a:r>
              <a:rPr lang="en"/>
              <a:t>Closed – sold: </a:t>
            </a:r>
            <a:endParaRPr/>
          </a:p>
          <a:p>
            <a:pPr marL="457200" lvl="0" indent="-317500" algn="l" rtl="0">
              <a:spcBef>
                <a:spcPts val="0"/>
              </a:spcBef>
              <a:spcAft>
                <a:spcPts val="0"/>
              </a:spcAft>
              <a:buSzPts val="1400"/>
              <a:buChar char="●"/>
            </a:pPr>
            <a:r>
              <a:rPr lang="en"/>
              <a:t>Closed – not sold</a:t>
            </a:r>
            <a:endParaRPr/>
          </a:p>
          <a:p>
            <a:pPr marL="457200" lvl="0" indent="-317500" algn="l" rtl="0">
              <a:spcBef>
                <a:spcPts val="0"/>
              </a:spcBef>
              <a:spcAft>
                <a:spcPts val="0"/>
              </a:spcAft>
              <a:buSzPts val="1400"/>
              <a:buChar char="●"/>
            </a:pPr>
            <a:r>
              <a:rPr lang="en"/>
              <a:t>Been paid for: You will receive a copy of the purchaser’s Receipt.</a:t>
            </a:r>
            <a:endParaRPr/>
          </a:p>
          <a:p>
            <a:pPr marL="457200" lvl="0" indent="-317500" algn="l" rtl="0">
              <a:spcBef>
                <a:spcPts val="0"/>
              </a:spcBef>
              <a:spcAft>
                <a:spcPts val="0"/>
              </a:spcAft>
              <a:buSzPts val="1400"/>
              <a:buChar char="●"/>
            </a:pPr>
            <a:r>
              <a:rPr lang="en"/>
              <a:t>Sold but defaulted for non payment  </a:t>
            </a:r>
            <a:endParaRPr/>
          </a:p>
          <a:p>
            <a:pPr marL="0" lvl="0" indent="0" algn="l" rtl="0">
              <a:spcBef>
                <a:spcPts val="0"/>
              </a:spcBef>
              <a:spcAft>
                <a:spcPts val="0"/>
              </a:spcAft>
              <a:buNone/>
            </a:pPr>
            <a:r>
              <a:rPr lang="en"/>
              <a:t>Discuss the related emails/notifications</a:t>
            </a:r>
            <a:endParaRPr/>
          </a:p>
          <a:p>
            <a:pPr marL="0" lvl="0" indent="0" algn="l" rtl="0">
              <a:spcBef>
                <a:spcPts val="0"/>
              </a:spcBef>
              <a:spcAft>
                <a:spcPts val="0"/>
              </a:spcAft>
              <a:buNone/>
            </a:pPr>
            <a:endParaRPr/>
          </a:p>
          <a:p>
            <a:pPr marL="0" lvl="0" indent="0" algn="l" rtl="0">
              <a:spcBef>
                <a:spcPts val="0"/>
              </a:spcBef>
              <a:spcAft>
                <a:spcPts val="0"/>
              </a:spcAft>
              <a:buNone/>
            </a:pPr>
            <a:r>
              <a:rPr lang="en"/>
              <a:t>Answer: What action does my agency take for each of the above?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060f85f982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060f85f98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Ideal Process: An award was made and the property was paid for/removed.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Deviations: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No Bid: No market for property (consider Abandonment/Destruction A&amp;D).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Default: An award was made, but the buyer either didn’t pay or remove the property (may be reposted for sale or returned to the agency for A&amp;D).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Cancellation: For whatever reason, the SCO cancelled the initial awarded contract (may either be awarded to next highest bidder; reposted for sale; or returned to the agency for A&amp;D).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 can read more about A&amp;D here (include link to FMR)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Contact your </a:t>
            </a:r>
            <a:r>
              <a:rPr lang="en" u="sng">
                <a:solidFill>
                  <a:schemeClr val="hlink"/>
                </a:solidFill>
                <a:hlinkClick r:id="rId3"/>
              </a:rPr>
              <a:t>National Utilization Officer</a:t>
            </a:r>
            <a:r>
              <a:rPr lang="en">
                <a:solidFill>
                  <a:schemeClr val="dk1"/>
                </a:solidFill>
              </a:rPr>
              <a:t> (NUO) for internal guidance on A&amp;D procedures - most agencies have additional internal policies – always check!)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060f85f982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060f85f982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Verify the government-issued photo ID matches the purchaser’s receipt / authorization memo</a:t>
            </a:r>
            <a:endParaRPr/>
          </a:p>
          <a:p>
            <a:pPr marL="0" lvl="0" indent="0" algn="l" rtl="0">
              <a:spcBef>
                <a:spcPts val="0"/>
              </a:spcBef>
              <a:spcAft>
                <a:spcPts val="0"/>
              </a:spcAft>
              <a:buNone/>
            </a:pPr>
            <a:endParaRPr/>
          </a:p>
          <a:p>
            <a:pPr marL="0" lvl="0" indent="0" algn="l" rtl="0">
              <a:spcBef>
                <a:spcPts val="0"/>
              </a:spcBef>
              <a:spcAft>
                <a:spcPts val="0"/>
              </a:spcAft>
              <a:buNone/>
            </a:pPr>
            <a:r>
              <a:rPr lang="en"/>
              <a:t>Send the signed receipt to your SCO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083222c48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083222c48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APOs can point out 2D. In a single item lot, 2D will display the Item Control Number for most commodity types (specialty FSCs, like aircraft, may  not have the ICN listed). Multi line items will say “multi line item” only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060f85f982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060f85f982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Only the SCO can grant a pickup extension</a:t>
            </a:r>
            <a:endParaRPr/>
          </a:p>
          <a:p>
            <a:pPr marL="0" lvl="0" indent="0" algn="l" rtl="0">
              <a:spcBef>
                <a:spcPts val="0"/>
              </a:spcBef>
              <a:spcAft>
                <a:spcPts val="0"/>
              </a:spcAft>
              <a:buNone/>
            </a:pPr>
            <a:endParaRPr/>
          </a:p>
          <a:p>
            <a:pPr marL="0" lvl="0" indent="0" algn="l" rtl="0">
              <a:spcBef>
                <a:spcPts val="0"/>
              </a:spcBef>
              <a:spcAft>
                <a:spcPts val="0"/>
              </a:spcAft>
              <a:buNone/>
            </a:pPr>
            <a:r>
              <a:rPr lang="en" b="1"/>
              <a:t>Discuss pickup options for small items:</a:t>
            </a:r>
            <a:endParaRPr b="1"/>
          </a:p>
          <a:p>
            <a:pPr marL="0" lvl="0" indent="457200" algn="l" rtl="0">
              <a:spcBef>
                <a:spcPts val="0"/>
              </a:spcBef>
              <a:spcAft>
                <a:spcPts val="0"/>
              </a:spcAft>
              <a:buNone/>
            </a:pPr>
            <a:r>
              <a:rPr lang="en" b="1"/>
              <a:t>-agency should not be packing items with bidder-provided shipping labels</a:t>
            </a:r>
            <a:endParaRPr b="1"/>
          </a:p>
          <a:p>
            <a:pPr marL="0" lvl="0" indent="457200" algn="l" rtl="0">
              <a:spcBef>
                <a:spcPts val="0"/>
              </a:spcBef>
              <a:spcAft>
                <a:spcPts val="0"/>
              </a:spcAft>
              <a:buNone/>
            </a:pPr>
            <a:r>
              <a:rPr lang="en" b="1"/>
              <a:t>-bidders can arrange for a packing/shipping to come to the site and package the item</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1f00febce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1f00febc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Emphasize again:</a:t>
            </a:r>
            <a:r>
              <a:rPr lang="en"/>
              <a:t> ONLY the SCO can grant an extension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1f00febc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1f00feb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Ts &amp; Cs: </a:t>
            </a:r>
            <a:r>
              <a:rPr lang="en" u="sng">
                <a:solidFill>
                  <a:schemeClr val="hlink"/>
                </a:solidFill>
                <a:hlinkClick r:id="rId3"/>
              </a:rPr>
              <a:t>https://gsaauctions.gov/html/static/terms.htm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6b09c51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6b09c51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 Real property definition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ee24488b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2ee24488b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dirty="0">
                <a:solidFill>
                  <a:srgbClr val="003C71"/>
                </a:solidFill>
                <a:latin typeface="Encode Sans Semi Condensed SemiBold"/>
                <a:ea typeface="Encode Sans Semi Condensed SemiBold"/>
                <a:cs typeface="Encode Sans Semi Condensed SemiBold"/>
                <a:sym typeface="Encode Sans Semi Condensed SemiBold"/>
              </a:rPr>
              <a:t>Image explanation: everyone cries if we have to process/ review a misdescription claim! (joke)</a:t>
            </a:r>
          </a:p>
          <a:p>
            <a:pPr marL="0" lvl="0" indent="0" algn="l" rtl="0">
              <a:spcBef>
                <a:spcPts val="0"/>
              </a:spcBef>
              <a:spcAft>
                <a:spcPts val="0"/>
              </a:spcAft>
              <a:buClr>
                <a:schemeClr val="dk1"/>
              </a:buClr>
              <a:buSzPts val="1100"/>
              <a:buFont typeface="Arial"/>
              <a:buNone/>
            </a:pPr>
            <a:endParaRPr lang="en" sz="1600" dirty="0">
              <a:solidFill>
                <a:srgbClr val="003C71"/>
              </a:solidFill>
              <a:latin typeface="Encode Sans Semi Condensed SemiBold"/>
              <a:ea typeface="Encode Sans Semi Condensed SemiBold"/>
              <a:cs typeface="Encode Sans Semi Condensed SemiBold"/>
              <a:sym typeface="Encode Sans Semi Condensed SemiBold"/>
            </a:endParaRPr>
          </a:p>
          <a:p>
            <a:pPr marL="0" lvl="0" indent="0" algn="l" rtl="0">
              <a:spcBef>
                <a:spcPts val="0"/>
              </a:spcBef>
              <a:spcAft>
                <a:spcPts val="0"/>
              </a:spcAft>
              <a:buClr>
                <a:schemeClr val="dk1"/>
              </a:buClr>
              <a:buSzPts val="1100"/>
              <a:buFont typeface="Arial"/>
              <a:buNone/>
            </a:pPr>
            <a:r>
              <a:rPr lang="en" sz="1600" dirty="0">
                <a:solidFill>
                  <a:srgbClr val="003C71"/>
                </a:solidFill>
                <a:latin typeface="Encode Sans Semi Condensed SemiBold"/>
                <a:ea typeface="Encode Sans Semi Condensed SemiBold"/>
                <a:cs typeface="Encode Sans Semi Condensed SemiBold"/>
                <a:sym typeface="Encode Sans Semi Condensed SemiBold"/>
              </a:rPr>
              <a:t>If a customer feels an item is not as described, they can submit a claim for misdescription.</a:t>
            </a:r>
            <a:endParaRPr sz="1600" dirty="0">
              <a:solidFill>
                <a:srgbClr val="003C71"/>
              </a:solidFill>
              <a:latin typeface="Encode Sans Semi Condensed SemiBold"/>
              <a:ea typeface="Encode Sans Semi Condensed SemiBold"/>
              <a:cs typeface="Encode Sans Semi Condensed SemiBold"/>
              <a:sym typeface="Encode Sans Semi Condensed SemiBold"/>
            </a:endParaRPr>
          </a:p>
          <a:p>
            <a:pPr marL="0" lvl="0" indent="0" algn="l" rtl="0">
              <a:spcBef>
                <a:spcPts val="0"/>
              </a:spcBef>
              <a:spcAft>
                <a:spcPts val="0"/>
              </a:spcAft>
              <a:buClr>
                <a:schemeClr val="dk1"/>
              </a:buClr>
              <a:buSzPts val="1100"/>
              <a:buFont typeface="Arial"/>
              <a:buNone/>
            </a:pPr>
            <a:endParaRPr sz="1600" dirty="0">
              <a:solidFill>
                <a:srgbClr val="003C71"/>
              </a:solidFill>
              <a:latin typeface="Encode Sans Semi Condensed SemiBold"/>
              <a:ea typeface="Encode Sans Semi Condensed SemiBold"/>
              <a:cs typeface="Encode Sans Semi Condensed SemiBold"/>
              <a:sym typeface="Encode Sans Semi Condensed SemiBold"/>
            </a:endParaRPr>
          </a:p>
          <a:p>
            <a:pPr marL="0" lvl="0" indent="0" algn="l" rtl="0">
              <a:spcBef>
                <a:spcPts val="0"/>
              </a:spcBef>
              <a:spcAft>
                <a:spcPts val="0"/>
              </a:spcAft>
              <a:buClr>
                <a:schemeClr val="dk1"/>
              </a:buClr>
              <a:buSzPts val="1100"/>
              <a:buFont typeface="Arial"/>
              <a:buNone/>
            </a:pPr>
            <a:r>
              <a:rPr lang="en" sz="1600" dirty="0">
                <a:solidFill>
                  <a:srgbClr val="003C71"/>
                </a:solidFill>
                <a:latin typeface="Encode Sans Semi Condensed SemiBold"/>
                <a:ea typeface="Encode Sans Semi Condensed SemiBold"/>
                <a:cs typeface="Encode Sans Semi Condensed SemiBold"/>
                <a:sym typeface="Encode Sans Semi Condensed SemiBold"/>
              </a:rPr>
              <a:t>Submitted in writing within 15 calendar days: </a:t>
            </a:r>
            <a:br>
              <a:rPr lang="en" sz="1600" dirty="0">
                <a:solidFill>
                  <a:srgbClr val="003C71"/>
                </a:solidFill>
                <a:latin typeface="Encode Sans Semi Condensed SemiBold"/>
                <a:ea typeface="Encode Sans Semi Condensed SemiBold"/>
                <a:cs typeface="Encode Sans Semi Condensed SemiBold"/>
                <a:sym typeface="Encode Sans Semi Condensed SemiBold"/>
              </a:rPr>
            </a:br>
            <a:r>
              <a:rPr lang="en" sz="1600" dirty="0">
                <a:solidFill>
                  <a:srgbClr val="003C71"/>
                </a:solidFill>
                <a:latin typeface="Encode Sans Semi Condensed SemiBold"/>
                <a:ea typeface="Encode Sans Semi Condensed SemiBold"/>
                <a:cs typeface="Encode Sans Semi Condensed SemiBold"/>
                <a:sym typeface="Encode Sans Semi Condensed SemiBold"/>
              </a:rPr>
              <a:t>  From date of award: Awarded, not paid;</a:t>
            </a:r>
            <a:br>
              <a:rPr lang="en" sz="1600" dirty="0">
                <a:solidFill>
                  <a:srgbClr val="003C71"/>
                </a:solidFill>
                <a:latin typeface="Encode Sans Semi Condensed SemiBold"/>
                <a:ea typeface="Encode Sans Semi Condensed SemiBold"/>
                <a:cs typeface="Encode Sans Semi Condensed SemiBold"/>
                <a:sym typeface="Encode Sans Semi Condensed SemiBold"/>
              </a:rPr>
            </a:br>
            <a:r>
              <a:rPr lang="en" sz="1600" dirty="0">
                <a:solidFill>
                  <a:srgbClr val="003C71"/>
                </a:solidFill>
                <a:latin typeface="Encode Sans Semi Condensed SemiBold"/>
                <a:ea typeface="Encode Sans Semi Condensed SemiBold"/>
                <a:cs typeface="Encode Sans Semi Condensed SemiBold"/>
                <a:sym typeface="Encode Sans Semi Condensed SemiBold"/>
              </a:rPr>
              <a:t>  From date of email payment: Awarded, Paid,  </a:t>
            </a:r>
            <a:br>
              <a:rPr lang="en" sz="1600" dirty="0">
                <a:solidFill>
                  <a:srgbClr val="003C71"/>
                </a:solidFill>
                <a:latin typeface="Encode Sans Semi Condensed SemiBold"/>
                <a:ea typeface="Encode Sans Semi Condensed SemiBold"/>
                <a:cs typeface="Encode Sans Semi Condensed SemiBold"/>
                <a:sym typeface="Encode Sans Semi Condensed SemiBold"/>
              </a:rPr>
            </a:br>
            <a:r>
              <a:rPr lang="en" sz="1600" dirty="0">
                <a:solidFill>
                  <a:srgbClr val="003C71"/>
                </a:solidFill>
                <a:latin typeface="Encode Sans Semi Condensed SemiBold"/>
                <a:ea typeface="Encode Sans Semi Condensed SemiBold"/>
                <a:cs typeface="Encode Sans Semi Condensed SemiBold"/>
                <a:sym typeface="Encode Sans Semi Condensed SemiBold"/>
              </a:rPr>
              <a:t>  Removal may or may not have taken place. </a:t>
            </a:r>
            <a:br>
              <a:rPr lang="en" sz="1600" dirty="0">
                <a:solidFill>
                  <a:srgbClr val="003C71"/>
                </a:solidFill>
                <a:latin typeface="Encode Sans Semi Condensed SemiBold"/>
                <a:ea typeface="Encode Sans Semi Condensed SemiBold"/>
                <a:cs typeface="Encode Sans Semi Condensed SemiBold"/>
                <a:sym typeface="Encode Sans Semi Condensed SemiBold"/>
              </a:rPr>
            </a:br>
            <a:r>
              <a:rPr lang="en" sz="1600" dirty="0">
                <a:solidFill>
                  <a:srgbClr val="003C71"/>
                </a:solidFill>
                <a:latin typeface="Encode Sans Semi Condensed SemiBold"/>
                <a:ea typeface="Encode Sans Semi Condensed SemiBold"/>
                <a:cs typeface="Encode Sans Semi Condensed SemiBold"/>
                <a:sym typeface="Encode Sans Semi Condensed SemiBold"/>
              </a:rPr>
              <a:t>     i.e., Incorrect year, mileage off more than 500</a:t>
            </a:r>
            <a:br>
              <a:rPr lang="en" sz="1600" dirty="0">
                <a:solidFill>
                  <a:srgbClr val="003C71"/>
                </a:solidFill>
                <a:latin typeface="Encode Sans Semi Condensed SemiBold"/>
                <a:ea typeface="Encode Sans Semi Condensed SemiBold"/>
                <a:cs typeface="Encode Sans Semi Condensed SemiBold"/>
                <a:sym typeface="Encode Sans Semi Condensed SemiBold"/>
              </a:rPr>
            </a:br>
            <a:r>
              <a:rPr lang="en" sz="1600" dirty="0">
                <a:solidFill>
                  <a:srgbClr val="003C71"/>
                </a:solidFill>
                <a:latin typeface="Encode Sans Semi Condensed SemiBold"/>
                <a:ea typeface="Encode Sans Semi Condensed SemiBold"/>
                <a:cs typeface="Encode Sans Semi Condensed SemiBold"/>
                <a:sym typeface="Encode Sans Semi Condensed SemiBold"/>
              </a:rPr>
              <a:t>     miles, wrong manufacturer, etc.</a:t>
            </a:r>
            <a:br>
              <a:rPr lang="en" sz="1600" dirty="0">
                <a:solidFill>
                  <a:srgbClr val="003C71"/>
                </a:solidFill>
                <a:latin typeface="Encode Sans Semi Condensed SemiBold"/>
                <a:ea typeface="Encode Sans Semi Condensed SemiBold"/>
                <a:cs typeface="Encode Sans Semi Condensed SemiBold"/>
                <a:sym typeface="Encode Sans Semi Condensed SemiBold"/>
              </a:rPr>
            </a:br>
            <a:r>
              <a:rPr lang="en" sz="1600" dirty="0">
                <a:solidFill>
                  <a:srgbClr val="003C71"/>
                </a:solidFill>
                <a:latin typeface="Encode Sans Semi Condensed SemiBold"/>
                <a:ea typeface="Encode Sans Semi Condensed SemiBold"/>
                <a:cs typeface="Encode Sans Semi Condensed SemiBold"/>
                <a:sym typeface="Encode Sans Semi Condensed SemiBold"/>
              </a:rPr>
              <a:t>Most claims submitted on the item’s condition, which is not guaranteed. </a:t>
            </a:r>
            <a:endParaRPr sz="1600" dirty="0">
              <a:solidFill>
                <a:srgbClr val="003C71"/>
              </a:solidFill>
              <a:latin typeface="Encode Sans Semi Condensed SemiBold"/>
              <a:ea typeface="Encode Sans Semi Condensed SemiBold"/>
              <a:cs typeface="Encode Sans Semi Condensed SemiBold"/>
              <a:sym typeface="Encode Sans Semi Condensed SemiBold"/>
            </a:endParaRPr>
          </a:p>
          <a:p>
            <a:pPr marL="0" lvl="0" indent="0" algn="l" rtl="0">
              <a:spcBef>
                <a:spcPts val="0"/>
              </a:spcBef>
              <a:spcAft>
                <a:spcPts val="0"/>
              </a:spcAft>
              <a:buClr>
                <a:schemeClr val="dk1"/>
              </a:buClr>
              <a:buSzPts val="1100"/>
              <a:buFont typeface="Arial"/>
              <a:buNone/>
            </a:pPr>
            <a:r>
              <a:rPr lang="en" sz="2000" dirty="0">
                <a:solidFill>
                  <a:srgbClr val="003C71"/>
                </a:solidFill>
                <a:latin typeface="Encode Sans Semi Condensed SemiBold"/>
                <a:ea typeface="Encode Sans Semi Condensed SemiBold"/>
                <a:cs typeface="Encode Sans Semi Condensed SemiBold"/>
                <a:sym typeface="Encode Sans Semi Condensed SemiBold"/>
              </a:rPr>
              <a:t>SCO will verify claim with custodian</a:t>
            </a:r>
            <a:br>
              <a:rPr lang="en" sz="2000" dirty="0">
                <a:solidFill>
                  <a:srgbClr val="003C71"/>
                </a:solidFill>
                <a:latin typeface="Encode Sans Semi Condensed SemiBold"/>
                <a:ea typeface="Encode Sans Semi Condensed SemiBold"/>
                <a:cs typeface="Encode Sans Semi Condensed SemiBold"/>
                <a:sym typeface="Encode Sans Semi Condensed SemiBold"/>
              </a:rPr>
            </a:br>
            <a:r>
              <a:rPr lang="en" sz="2000" dirty="0">
                <a:solidFill>
                  <a:srgbClr val="003C71"/>
                </a:solidFill>
                <a:latin typeface="Encode Sans Semi Condensed SemiBold"/>
                <a:ea typeface="Encode Sans Semi Condensed SemiBold"/>
                <a:cs typeface="Encode Sans Semi Condensed SemiBold"/>
                <a:sym typeface="Encode Sans Semi Condensed SemiBold"/>
              </a:rPr>
              <a:t>Analyze against T&amp;C, Respond</a:t>
            </a:r>
            <a:endParaRPr sz="2000" dirty="0">
              <a:solidFill>
                <a:srgbClr val="003C71"/>
              </a:solidFill>
              <a:latin typeface="Encode Sans Semi Condensed SemiBold"/>
              <a:ea typeface="Encode Sans Semi Condensed SemiBold"/>
              <a:cs typeface="Encode Sans Semi Condensed SemiBold"/>
              <a:sym typeface="Encode Sans Semi Condensed SemiBold"/>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102b7b74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102b7b74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APO should demonstrate how to use property inquiry to search by AAC to find items (and view sales status/ SCO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AACs to use: poll audience for their AACs to pull up live records (interactive)</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79a4db8567_1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279a4db8567_1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Go to property functions &gt; Manage property</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279a4db8567_1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79a4db8567_1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50">
                <a:solidFill>
                  <a:srgbClr val="3C4043"/>
                </a:solidFill>
                <a:highlight>
                  <a:schemeClr val="lt1"/>
                </a:highlight>
                <a:latin typeface="Roboto"/>
                <a:ea typeface="Roboto"/>
                <a:cs typeface="Roboto"/>
                <a:sym typeface="Roboto"/>
              </a:rPr>
              <a:t>Once on manage property, all property listings in screening (internal/ excess) or actively in sales that you either reported or are associated with will display. You can sort by item name, report date, SRD, item status or ICN.</a:t>
            </a: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chemeClr val="lt1"/>
                </a:highlight>
                <a:latin typeface="Roboto"/>
                <a:ea typeface="Roboto"/>
                <a:cs typeface="Roboto"/>
                <a:sym typeface="Roboto"/>
              </a:rPr>
              <a:t>Statuses are included in the appendix but NEW in PPMS are your draft records. Drafts are kept for 30 days before deletion.</a:t>
            </a: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79a4db8567_1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279a4db8567_1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latin typeface="Poppins"/>
                <a:ea typeface="Poppins"/>
                <a:cs typeface="Poppins"/>
                <a:sym typeface="Poppins"/>
              </a:rPr>
              <a:t>If your item is in Sales versus requested,</a:t>
            </a:r>
            <a:r>
              <a:rPr lang="en" sz="1400" b="1">
                <a:solidFill>
                  <a:schemeClr val="dk1"/>
                </a:solidFill>
                <a:highlight>
                  <a:srgbClr val="FFFF00"/>
                </a:highlight>
                <a:latin typeface="Poppins"/>
                <a:ea typeface="Poppins"/>
                <a:cs typeface="Poppins"/>
                <a:sym typeface="Poppins"/>
              </a:rPr>
              <a:t> the bottom of your item’s data sheet</a:t>
            </a:r>
            <a:r>
              <a:rPr lang="en" sz="1400">
                <a:solidFill>
                  <a:schemeClr val="dk1"/>
                </a:solidFill>
                <a:latin typeface="Poppins"/>
                <a:ea typeface="Poppins"/>
                <a:cs typeface="Poppins"/>
                <a:sym typeface="Poppins"/>
              </a:rPr>
              <a:t> will have a sales widget that will update as it moves through the sale process. A complete list of sales and contract statuses can be found both at the end of this deck and on the FAQs page at the top of PPMS.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1f00febce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1f00febce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083222c4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083222c4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080d90530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080d90530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6b09c512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6b09c51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9ffb84bb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09ffb84bb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Federal executive agencies</a:t>
            </a:r>
            <a:r>
              <a:rPr lang="en"/>
              <a:t> are </a:t>
            </a:r>
            <a:r>
              <a:rPr lang="en" b="1"/>
              <a:t>legally required</a:t>
            </a:r>
            <a:r>
              <a:rPr lang="en"/>
              <a:t> to report excess personal property to GSA for disposal (</a:t>
            </a:r>
            <a:r>
              <a:rPr lang="en" u="sng">
                <a:solidFill>
                  <a:schemeClr val="hlink"/>
                </a:solidFill>
                <a:hlinkClick r:id="rId3"/>
              </a:rPr>
              <a:t>FMR 102.36</a:t>
            </a:r>
            <a:r>
              <a:rPr lang="en"/>
              <a:t>), and must sell via an approved Sales Center or have a waiver.</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t>Legislative &amp; judicial branches are strongly encouraged, but not mandated</a:t>
            </a:r>
            <a:r>
              <a:rPr lang="en"/>
              <a:t>. Check your internal policies for guidance on how to properly proceed with disposal.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06b09c512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06b09c512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Cover: When items become available for sale in the disposal process. This disposal process covers excess/surplus (including surplus reimbursable) property but does not apply to Exchange/Sale, Seized/Forfeited, and other authority property.</a:t>
            </a:r>
            <a:endParaRPr/>
          </a:p>
          <a:p>
            <a:pPr marL="0" lvl="0" indent="0" algn="l" rtl="0">
              <a:spcBef>
                <a:spcPts val="0"/>
              </a:spcBef>
              <a:spcAft>
                <a:spcPts val="0"/>
              </a:spcAft>
              <a:buNone/>
            </a:pPr>
            <a:endParaRPr/>
          </a:p>
          <a:p>
            <a:pPr marL="0" lvl="0" indent="0" algn="l" rtl="0">
              <a:spcBef>
                <a:spcPts val="0"/>
              </a:spcBef>
              <a:spcAft>
                <a:spcPts val="0"/>
              </a:spcAft>
              <a:buNone/>
            </a:pPr>
            <a:r>
              <a:rPr lang="en" b="1"/>
              <a:t>Timeline:</a:t>
            </a:r>
            <a:endParaRPr b="1"/>
          </a:p>
          <a:p>
            <a:pPr marL="0" lvl="0" indent="0" algn="l" rtl="0">
              <a:spcBef>
                <a:spcPts val="0"/>
              </a:spcBef>
              <a:spcAft>
                <a:spcPts val="0"/>
              </a:spcAft>
              <a:buNone/>
            </a:pPr>
            <a:r>
              <a:rPr lang="en"/>
              <a:t>Internal Agency Screening: Depends on the agency/ commodity; 7-14 days</a:t>
            </a:r>
            <a:endParaRPr/>
          </a:p>
          <a:p>
            <a:pPr marL="0" lvl="0" indent="0" algn="l" rtl="0">
              <a:spcBef>
                <a:spcPts val="0"/>
              </a:spcBef>
              <a:spcAft>
                <a:spcPts val="0"/>
              </a:spcAft>
              <a:buNone/>
            </a:pPr>
            <a:r>
              <a:rPr lang="en"/>
              <a:t>Excess: </a:t>
            </a:r>
            <a:r>
              <a:rPr lang="en">
                <a:solidFill>
                  <a:schemeClr val="dk1"/>
                </a:solidFill>
              </a:rPr>
              <a:t>Depends on the commodity/ property type; 14-21 days</a:t>
            </a:r>
            <a:endParaRPr>
              <a:solidFill>
                <a:schemeClr val="dk1"/>
              </a:solidFill>
            </a:endParaRPr>
          </a:p>
          <a:p>
            <a:pPr marL="0" lvl="0" indent="0" algn="l" rtl="0">
              <a:spcBef>
                <a:spcPts val="0"/>
              </a:spcBef>
              <a:spcAft>
                <a:spcPts val="0"/>
              </a:spcAft>
              <a:buNone/>
            </a:pPr>
            <a:r>
              <a:rPr lang="en">
                <a:solidFill>
                  <a:schemeClr val="dk1"/>
                </a:solidFill>
              </a:rPr>
              <a:t>Sales Preparation: 10-14 calendar days</a:t>
            </a:r>
            <a:endParaRPr>
              <a:solidFill>
                <a:schemeClr val="dk1"/>
              </a:solidFill>
            </a:endParaRPr>
          </a:p>
          <a:p>
            <a:pPr marL="0" lvl="0" indent="0" algn="l" rtl="0">
              <a:spcBef>
                <a:spcPts val="0"/>
              </a:spcBef>
              <a:spcAft>
                <a:spcPts val="0"/>
              </a:spcAft>
              <a:buNone/>
            </a:pPr>
            <a:r>
              <a:rPr lang="en">
                <a:solidFill>
                  <a:schemeClr val="dk1"/>
                </a:solidFill>
              </a:rPr>
              <a:t>Auctions: 7-days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TOTAL Timeline: 30-60 days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0992304ac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0992304ac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Stress the importance of effective listings (plain language, photos, etc) but if not, GSA will work with you to get them.</a:t>
            </a:r>
            <a:endParaRPr dirty="0"/>
          </a:p>
          <a:p>
            <a:pPr marL="0" lvl="0" indent="0" algn="l" rtl="0">
              <a:spcBef>
                <a:spcPts val="0"/>
              </a:spcBef>
              <a:spcAft>
                <a:spcPts val="0"/>
              </a:spcAft>
              <a:buClr>
                <a:schemeClr val="dk1"/>
              </a:buClr>
              <a:buSzPts val="1100"/>
              <a:buFont typeface="Arial"/>
              <a:buNone/>
            </a:pPr>
            <a:r>
              <a:rPr lang="en" dirty="0"/>
              <a:t>Description, quality photos, sale type (non-reimbursable / exchange sale), custodian info and inspection times. </a:t>
            </a:r>
            <a:endParaRPr dirty="0"/>
          </a:p>
          <a:p>
            <a:pPr marL="0" lvl="0" indent="0" algn="l" rtl="0">
              <a:spcBef>
                <a:spcPts val="0"/>
              </a:spcBef>
              <a:spcAft>
                <a:spcPts val="0"/>
              </a:spcAft>
              <a:buClr>
                <a:schemeClr val="dk1"/>
              </a:buClr>
              <a:buSzPts val="1100"/>
              <a:buFont typeface="Arial"/>
              <a:buNone/>
            </a:pPr>
            <a:r>
              <a:rPr lang="en" dirty="0"/>
              <a:t>With upset price - clarify “fair market value” in PPMS on reimbursable items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There’s no direct cost to use GSA - we use proceeds from the sale to cover.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Basic Services Offered (this is what the fee pays for):</a:t>
            </a:r>
            <a:endParaRPr dirty="0"/>
          </a:p>
          <a:p>
            <a:pPr marL="457200" lvl="0" indent="-317500" algn="l" rtl="0">
              <a:spcBef>
                <a:spcPts val="0"/>
              </a:spcBef>
              <a:spcAft>
                <a:spcPts val="0"/>
              </a:spcAft>
              <a:buSzPts val="1400"/>
              <a:buChar char="•"/>
            </a:pPr>
            <a:r>
              <a:rPr lang="en" dirty="0"/>
              <a:t>Sales preparation (including description and listing, setting upset price)</a:t>
            </a:r>
            <a:endParaRPr dirty="0"/>
          </a:p>
          <a:p>
            <a:pPr marL="457200" lvl="0" indent="-317500" algn="l" rtl="0">
              <a:spcBef>
                <a:spcPts val="0"/>
              </a:spcBef>
              <a:spcAft>
                <a:spcPts val="0"/>
              </a:spcAft>
              <a:buSzPts val="1400"/>
              <a:buChar char="•"/>
            </a:pPr>
            <a:r>
              <a:rPr lang="en" dirty="0"/>
              <a:t>Management of contract awards and disputes</a:t>
            </a:r>
            <a:endParaRPr dirty="0"/>
          </a:p>
          <a:p>
            <a:pPr marL="457200" lvl="0" indent="-317500" algn="l" rtl="0">
              <a:spcBef>
                <a:spcPts val="0"/>
              </a:spcBef>
              <a:spcAft>
                <a:spcPts val="0"/>
              </a:spcAft>
              <a:buSzPts val="1400"/>
              <a:buChar char="•"/>
            </a:pPr>
            <a:r>
              <a:rPr lang="en" dirty="0"/>
              <a:t>Collection and distribution of proceeds</a:t>
            </a:r>
            <a:endParaRPr dirty="0"/>
          </a:p>
          <a:p>
            <a:pPr marL="457200" lvl="0" indent="-317500" algn="l" rtl="0">
              <a:spcBef>
                <a:spcPts val="0"/>
              </a:spcBef>
              <a:spcAft>
                <a:spcPts val="0"/>
              </a:spcAft>
              <a:buSzPts val="1400"/>
              <a:buChar char="•"/>
            </a:pPr>
            <a:r>
              <a:rPr lang="en" dirty="0"/>
              <a:t>Reports annual sale data to OGP</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0992304ac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0992304ac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t>Some benefits of selling used government property include additional disposal option; taxpayer benefits by getting surplus property at a great price and the government benefits by sell of surplus property.</a:t>
            </a:r>
            <a:endParaRPr/>
          </a:p>
          <a:p>
            <a:pPr marL="0" lvl="0" indent="0" algn="l" rtl="0">
              <a:spcBef>
                <a:spcPts val="0"/>
              </a:spcBef>
              <a:spcAft>
                <a:spcPts val="0"/>
              </a:spcAft>
              <a:buClr>
                <a:schemeClr val="dk1"/>
              </a:buClr>
              <a:buFont typeface="Arial"/>
              <a:buNone/>
            </a:pPr>
            <a:endParaRPr/>
          </a:p>
          <a:p>
            <a:pPr marL="914400" lvl="0" indent="-317500" algn="l" rtl="0">
              <a:spcBef>
                <a:spcPts val="0"/>
              </a:spcBef>
              <a:spcAft>
                <a:spcPts val="0"/>
              </a:spcAft>
              <a:buSzPts val="1400"/>
              <a:buChar char="●"/>
            </a:pPr>
            <a:r>
              <a:rPr lang="en"/>
              <a:t>Sales are conducted in compliance with the FMR by warranted Sales Contracting Officers (SCO).</a:t>
            </a:r>
            <a:endParaRPr/>
          </a:p>
          <a:p>
            <a:pPr marL="914400" lvl="0" indent="-317500" algn="l" rtl="0">
              <a:spcBef>
                <a:spcPts val="0"/>
              </a:spcBef>
              <a:spcAft>
                <a:spcPts val="0"/>
              </a:spcAft>
              <a:buSzPts val="1400"/>
              <a:buChar char="●"/>
            </a:pPr>
            <a:r>
              <a:rPr lang="en"/>
              <a:t>Knowledgeable Sales representatives located across the U.S.</a:t>
            </a:r>
            <a:endParaRPr/>
          </a:p>
          <a:p>
            <a:pPr marL="914400" lvl="0" indent="-317500" algn="l" rtl="0">
              <a:spcBef>
                <a:spcPts val="0"/>
              </a:spcBef>
              <a:spcAft>
                <a:spcPts val="0"/>
              </a:spcAft>
              <a:buSzPts val="1400"/>
              <a:buChar char="●"/>
            </a:pPr>
            <a:r>
              <a:rPr lang="en"/>
              <a:t>Reputable ecommerce platform (GSA Invests in digital marketing to increase awareness of the program and customer base).</a:t>
            </a:r>
            <a:endParaRPr/>
          </a:p>
          <a:p>
            <a:pPr marL="914400" lvl="0" indent="-317500" algn="l" rtl="0">
              <a:spcBef>
                <a:spcPts val="0"/>
              </a:spcBef>
              <a:spcAft>
                <a:spcPts val="0"/>
              </a:spcAft>
              <a:buSzPts val="1400"/>
              <a:buChar char="●"/>
            </a:pPr>
            <a:r>
              <a:rPr lang="en"/>
              <a:t>Sales get worldwide visibility!</a:t>
            </a:r>
            <a:endParaRPr/>
          </a:p>
          <a:p>
            <a:pPr marL="914400" lvl="0" indent="-317500" algn="l" rtl="0">
              <a:spcBef>
                <a:spcPts val="0"/>
              </a:spcBef>
              <a:spcAft>
                <a:spcPts val="0"/>
              </a:spcAft>
              <a:buSzPts val="1400"/>
              <a:buChar char="●"/>
            </a:pPr>
            <a:r>
              <a:rPr lang="en"/>
              <a:t>Optimizes return to the US Government.</a:t>
            </a:r>
            <a:endParaRPr/>
          </a:p>
          <a:p>
            <a:pPr marL="914400" lvl="0" indent="-317500" algn="l" rtl="0">
              <a:spcBef>
                <a:spcPts val="0"/>
              </a:spcBef>
              <a:spcAft>
                <a:spcPts val="0"/>
              </a:spcAft>
              <a:buSzPts val="1400"/>
              <a:buChar char="●"/>
            </a:pPr>
            <a:r>
              <a:rPr lang="en"/>
              <a:t>Avoids removal costs and landfill disposal.</a:t>
            </a:r>
            <a:endParaRPr/>
          </a:p>
          <a:p>
            <a:pPr marL="0" lvl="0" indent="0" algn="l" rtl="0">
              <a:spcBef>
                <a:spcPts val="0"/>
              </a:spcBef>
              <a:spcAft>
                <a:spcPts val="0"/>
              </a:spcAft>
              <a:buClr>
                <a:schemeClr val="dk1"/>
              </a:buClr>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060f85f98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060f85f98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High Level Answer: It depends on how the property was purchased by the agency, if there’s still a need for the item, and/or if the agency chooses to document the cost of associated with all activities related to the sale.</a:t>
            </a:r>
            <a:endParaRPr/>
          </a:p>
          <a:p>
            <a:pPr marL="0" lvl="0" indent="0" algn="l" rtl="0">
              <a:spcBef>
                <a:spcPts val="0"/>
              </a:spcBef>
              <a:spcAft>
                <a:spcPts val="0"/>
              </a:spcAft>
              <a:buClr>
                <a:schemeClr val="dk1"/>
              </a:buClr>
              <a:buSzPts val="1100"/>
              <a:buFont typeface="Arial"/>
              <a:buNone/>
            </a:pPr>
            <a:r>
              <a:rPr lang="en"/>
              <a:t>See Agency Reimbursement training for more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Money not reimbursed is used to cover GSA overhead costs; any excess is sent to the treasury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060f85f98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060f85f9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What are the sales methods? </a:t>
            </a:r>
            <a:endParaRPr b="1"/>
          </a:p>
          <a:p>
            <a:pPr marL="0" lvl="0" indent="0" algn="l" rtl="0">
              <a:spcBef>
                <a:spcPts val="0"/>
              </a:spcBef>
              <a:spcAft>
                <a:spcPts val="0"/>
              </a:spcAft>
              <a:buNone/>
            </a:pPr>
            <a:r>
              <a:rPr lang="en"/>
              <a:t>Over 95% of our auctions are posted online. It brings the greatest visibility and overall return.</a:t>
            </a:r>
            <a:endParaRPr/>
          </a:p>
          <a:p>
            <a:pPr marL="0" lvl="0" indent="0" algn="l" rtl="0">
              <a:spcBef>
                <a:spcPts val="0"/>
              </a:spcBef>
              <a:spcAft>
                <a:spcPts val="0"/>
              </a:spcAft>
              <a:buNone/>
            </a:pPr>
            <a:r>
              <a:rPr lang="en"/>
              <a:t>The "offline" methods we use most are Term Contracts (has reoccurring removals over a set period of time. Typically for scrap metals or materials) , Sealed Bid and Fixed Price.</a:t>
            </a:r>
            <a:endParaRPr/>
          </a:p>
          <a:p>
            <a:pPr marL="457200" lvl="0" indent="-317500" algn="l" rtl="0">
              <a:spcBef>
                <a:spcPts val="0"/>
              </a:spcBef>
              <a:spcAft>
                <a:spcPts val="0"/>
              </a:spcAft>
              <a:buSzPts val="1400"/>
              <a:buChar char="●"/>
            </a:pPr>
            <a:r>
              <a:rPr lang="en"/>
              <a:t>Sealed Bid/Term Contracts: Is there a recurring need for removal? Is there a specific/unique buyer required?</a:t>
            </a:r>
            <a:endParaRPr/>
          </a:p>
          <a:p>
            <a:pPr marL="457200" lvl="0" indent="-317500" algn="l" rtl="0">
              <a:spcBef>
                <a:spcPts val="0"/>
              </a:spcBef>
              <a:spcAft>
                <a:spcPts val="0"/>
              </a:spcAft>
              <a:buSzPts val="1400"/>
              <a:buChar char="●"/>
            </a:pPr>
            <a:r>
              <a:rPr lang="en"/>
              <a:t>Live Auction: Ideal for agencies with a high volume of property and the need for immediate removal.</a:t>
            </a:r>
            <a:endParaRPr/>
          </a:p>
          <a:p>
            <a:pPr marL="457200" lvl="0" indent="-317500" algn="l" rtl="0">
              <a:spcBef>
                <a:spcPts val="0"/>
              </a:spcBef>
              <a:spcAft>
                <a:spcPts val="0"/>
              </a:spcAft>
              <a:buSzPts val="1400"/>
              <a:buChar char="●"/>
            </a:pPr>
            <a:r>
              <a:rPr lang="en"/>
              <a:t>Fixed Price: Sales to a public body for Exchange/Sale Property. </a:t>
            </a:r>
            <a:r>
              <a:rPr lang="en" sz="1050">
                <a:solidFill>
                  <a:srgbClr val="3C4043"/>
                </a:solidFill>
                <a:highlight>
                  <a:srgbClr val="FFFFFF"/>
                </a:highlight>
                <a:latin typeface="Roboto"/>
                <a:ea typeface="Roboto"/>
                <a:cs typeface="Roboto"/>
                <a:sym typeface="Roboto"/>
              </a:rPr>
              <a:t>A Negotiated Sale at Fixed Price can be either to the SASP or directly to a Donee as long as the the SASP has confirmed that they are a public body.</a:t>
            </a:r>
            <a:endParaRPr/>
          </a:p>
          <a:p>
            <a:pPr marL="0" lvl="0" indent="0" algn="l" rtl="0">
              <a:spcBef>
                <a:spcPts val="0"/>
              </a:spcBef>
              <a:spcAft>
                <a:spcPts val="0"/>
              </a:spcAft>
              <a:buNone/>
            </a:pPr>
            <a:endParaRPr/>
          </a:p>
          <a:p>
            <a:pPr marL="0" lvl="0" indent="0" algn="l" rtl="0">
              <a:spcBef>
                <a:spcPts val="0"/>
              </a:spcBef>
              <a:spcAft>
                <a:spcPts val="0"/>
              </a:spcAft>
              <a:buNone/>
            </a:pPr>
            <a:r>
              <a:rPr lang="en" b="1"/>
              <a:t>Does the agency, or GSA, determine the sales method?</a:t>
            </a:r>
            <a:endParaRPr b="1"/>
          </a:p>
          <a:p>
            <a:pPr marL="457200" lvl="0" indent="-317500" algn="l" rtl="0">
              <a:spcBef>
                <a:spcPts val="0"/>
              </a:spcBef>
              <a:spcAft>
                <a:spcPts val="0"/>
              </a:spcAft>
              <a:buSzPts val="1400"/>
              <a:buChar char="●"/>
            </a:pPr>
            <a:r>
              <a:rPr lang="en"/>
              <a:t>GSA will work with your agency to determine the best sales method to use.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BFBFBF"/>
            </a:gs>
            <a:gs pos="44000">
              <a:schemeClr val="accent1"/>
            </a:gs>
            <a:gs pos="100000">
              <a:srgbClr val="000000"/>
            </a:gs>
          </a:gsLst>
          <a:lin ang="5400700" scaled="0"/>
        </a:gradFill>
        <a:effectLst/>
      </p:bgPr>
    </p:bg>
    <p:spTree>
      <p:nvGrpSpPr>
        <p:cNvPr id="1" name="Shape 10"/>
        <p:cNvGrpSpPr/>
        <p:nvPr/>
      </p:nvGrpSpPr>
      <p:grpSpPr>
        <a:xfrm>
          <a:off x="0" y="0"/>
          <a:ext cx="0" cy="0"/>
          <a:chOff x="0" y="0"/>
          <a:chExt cx="0" cy="0"/>
        </a:xfrm>
      </p:grpSpPr>
      <p:sp>
        <p:nvSpPr>
          <p:cNvPr id="11" name="Google Shape;11;p2"/>
          <p:cNvSpPr/>
          <p:nvPr/>
        </p:nvSpPr>
        <p:spPr>
          <a:xfrm>
            <a:off x="11" y="-2504"/>
            <a:ext cx="9162955" cy="5148516"/>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rot="-1181051">
            <a:off x="3460427" y="-661443"/>
            <a:ext cx="5242557" cy="524235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914400" y="2097875"/>
            <a:ext cx="5396700" cy="1441500"/>
          </a:xfrm>
          <a:prstGeom prst="rect">
            <a:avLst/>
          </a:prstGeom>
        </p:spPr>
        <p:txBody>
          <a:bodyPr spcFirstLastPara="1" wrap="square" lIns="0" tIns="0" rIns="0" bIns="0" anchor="b" anchorCtr="0">
            <a:noAutofit/>
          </a:bodyPr>
          <a:lstStyle>
            <a:lvl1pPr lvl="0" algn="l">
              <a:spcBef>
                <a:spcPts val="0"/>
              </a:spcBef>
              <a:spcAft>
                <a:spcPts val="0"/>
              </a:spcAft>
              <a:buClr>
                <a:srgbClr val="FFFFFF"/>
              </a:buClr>
              <a:buSzPts val="4800"/>
              <a:buNone/>
              <a:defRPr sz="4800">
                <a:solidFill>
                  <a:srgbClr val="FFFFFF"/>
                </a:solidFill>
              </a:defRPr>
            </a:lvl1pPr>
            <a:lvl2pPr lvl="1" algn="l">
              <a:spcBef>
                <a:spcPts val="0"/>
              </a:spcBef>
              <a:spcAft>
                <a:spcPts val="0"/>
              </a:spcAft>
              <a:buClr>
                <a:srgbClr val="FFFFFF"/>
              </a:buClr>
              <a:buSzPts val="4800"/>
              <a:buNone/>
              <a:defRPr sz="4800">
                <a:solidFill>
                  <a:srgbClr val="FFFFFF"/>
                </a:solidFill>
              </a:defRPr>
            </a:lvl2pPr>
            <a:lvl3pPr lvl="2" algn="l">
              <a:spcBef>
                <a:spcPts val="0"/>
              </a:spcBef>
              <a:spcAft>
                <a:spcPts val="0"/>
              </a:spcAft>
              <a:buClr>
                <a:srgbClr val="FFFFFF"/>
              </a:buClr>
              <a:buSzPts val="4800"/>
              <a:buNone/>
              <a:defRPr sz="4800">
                <a:solidFill>
                  <a:srgbClr val="FFFFFF"/>
                </a:solidFill>
              </a:defRPr>
            </a:lvl3pPr>
            <a:lvl4pPr lvl="3" algn="l">
              <a:spcBef>
                <a:spcPts val="0"/>
              </a:spcBef>
              <a:spcAft>
                <a:spcPts val="0"/>
              </a:spcAft>
              <a:buClr>
                <a:srgbClr val="FFFFFF"/>
              </a:buClr>
              <a:buSzPts val="4800"/>
              <a:buNone/>
              <a:defRPr sz="4800">
                <a:solidFill>
                  <a:srgbClr val="FFFFFF"/>
                </a:solidFill>
              </a:defRPr>
            </a:lvl4pPr>
            <a:lvl5pPr lvl="4" algn="l">
              <a:spcBef>
                <a:spcPts val="0"/>
              </a:spcBef>
              <a:spcAft>
                <a:spcPts val="0"/>
              </a:spcAft>
              <a:buClr>
                <a:srgbClr val="FFFFFF"/>
              </a:buClr>
              <a:buSzPts val="4800"/>
              <a:buNone/>
              <a:defRPr sz="4800">
                <a:solidFill>
                  <a:srgbClr val="FFFFFF"/>
                </a:solidFill>
              </a:defRPr>
            </a:lvl5pPr>
            <a:lvl6pPr lvl="5" algn="l">
              <a:spcBef>
                <a:spcPts val="0"/>
              </a:spcBef>
              <a:spcAft>
                <a:spcPts val="0"/>
              </a:spcAft>
              <a:buClr>
                <a:srgbClr val="FFFFFF"/>
              </a:buClr>
              <a:buSzPts val="4800"/>
              <a:buNone/>
              <a:defRPr sz="4800">
                <a:solidFill>
                  <a:srgbClr val="FFFFFF"/>
                </a:solidFill>
              </a:defRPr>
            </a:lvl6pPr>
            <a:lvl7pPr lvl="6" algn="l">
              <a:spcBef>
                <a:spcPts val="0"/>
              </a:spcBef>
              <a:spcAft>
                <a:spcPts val="0"/>
              </a:spcAft>
              <a:buClr>
                <a:srgbClr val="FFFFFF"/>
              </a:buClr>
              <a:buSzPts val="4800"/>
              <a:buNone/>
              <a:defRPr sz="4800">
                <a:solidFill>
                  <a:srgbClr val="FFFFFF"/>
                </a:solidFill>
              </a:defRPr>
            </a:lvl7pPr>
            <a:lvl8pPr lvl="7" algn="l">
              <a:spcBef>
                <a:spcPts val="0"/>
              </a:spcBef>
              <a:spcAft>
                <a:spcPts val="0"/>
              </a:spcAft>
              <a:buClr>
                <a:srgbClr val="FFFFFF"/>
              </a:buClr>
              <a:buSzPts val="4800"/>
              <a:buNone/>
              <a:defRPr sz="4800">
                <a:solidFill>
                  <a:srgbClr val="FFFFFF"/>
                </a:solidFill>
              </a:defRPr>
            </a:lvl8pPr>
            <a:lvl9pPr lvl="8" algn="l">
              <a:spcBef>
                <a:spcPts val="0"/>
              </a:spcBef>
              <a:spcAft>
                <a:spcPts val="0"/>
              </a:spcAft>
              <a:buClr>
                <a:srgbClr val="FFFFFF"/>
              </a:buClr>
              <a:buSzPts val="4800"/>
              <a:buNone/>
              <a:defRPr sz="4800">
                <a:solidFill>
                  <a:srgbClr val="FFFFFF"/>
                </a:solidFill>
              </a:defRPr>
            </a:lvl9pPr>
          </a:lstStyle>
          <a:p>
            <a:endParaRPr/>
          </a:p>
        </p:txBody>
      </p:sp>
      <p:sp>
        <p:nvSpPr>
          <p:cNvPr id="14" name="Google Shape;14;p2"/>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15" name="Google Shape;15;p2"/>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500" b="1" i="0" u="none" strike="noStrike" cap="none">
                <a:solidFill>
                  <a:srgbClr val="808080"/>
                </a:solidFill>
                <a:latin typeface="Poppins"/>
                <a:ea typeface="Poppins"/>
                <a:cs typeface="Poppins"/>
                <a:sym typeface="Poppins"/>
              </a:rPr>
              <a:t>U.S. General Services Administration</a:t>
            </a:r>
            <a:endParaRPr sz="1700">
              <a:latin typeface="Poppins"/>
              <a:ea typeface="Poppins"/>
              <a:cs typeface="Poppins"/>
              <a:sym typeface="Poppins"/>
            </a:endParaRPr>
          </a:p>
        </p:txBody>
      </p:sp>
      <p:pic>
        <p:nvPicPr>
          <p:cNvPr id="16" name="Google Shape;16;p2"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6900" y="300350"/>
            <a:ext cx="785100" cy="711600"/>
          </a:xfrm>
          <a:prstGeom prst="rect">
            <a:avLst/>
          </a:prstGeom>
          <a:noFill/>
          <a:ln>
            <a:noFill/>
          </a:ln>
        </p:spPr>
      </p:pic>
      <p:sp>
        <p:nvSpPr>
          <p:cNvPr id="17" name="Google Shape;17;p2"/>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
        <p:nvSpPr>
          <p:cNvPr id="18" name="Google Shape;18;p2"/>
          <p:cNvSpPr txBox="1">
            <a:spLocks noGrp="1"/>
          </p:cNvSpPr>
          <p:nvPr>
            <p:ph type="ctrTitle" idx="2"/>
          </p:nvPr>
        </p:nvSpPr>
        <p:spPr>
          <a:xfrm>
            <a:off x="914400" y="3537200"/>
            <a:ext cx="5396700" cy="611700"/>
          </a:xfrm>
          <a:prstGeom prst="rect">
            <a:avLst/>
          </a:prstGeom>
        </p:spPr>
        <p:txBody>
          <a:bodyPr spcFirstLastPara="1" wrap="square" lIns="0" tIns="0" rIns="0" bIns="0" anchor="t" anchorCtr="0">
            <a:noAutofit/>
          </a:bodyPr>
          <a:lstStyle>
            <a:lvl1pPr lvl="0" algn="l" rtl="0">
              <a:spcBef>
                <a:spcPts val="0"/>
              </a:spcBef>
              <a:spcAft>
                <a:spcPts val="0"/>
              </a:spcAft>
              <a:buClr>
                <a:srgbClr val="FFFFFF"/>
              </a:buClr>
              <a:buSzPts val="2600"/>
              <a:buNone/>
              <a:defRPr sz="2600" b="0">
                <a:solidFill>
                  <a:srgbClr val="FFFFFF"/>
                </a:solidFill>
              </a:defRPr>
            </a:lvl1pPr>
            <a:lvl2pPr lvl="1" algn="l" rtl="0">
              <a:spcBef>
                <a:spcPts val="0"/>
              </a:spcBef>
              <a:spcAft>
                <a:spcPts val="0"/>
              </a:spcAft>
              <a:buClr>
                <a:srgbClr val="FFFFFF"/>
              </a:buClr>
              <a:buSzPts val="2600"/>
              <a:buNone/>
              <a:defRPr sz="2600" b="0">
                <a:solidFill>
                  <a:srgbClr val="FFFFFF"/>
                </a:solidFill>
              </a:defRPr>
            </a:lvl2pPr>
            <a:lvl3pPr lvl="2" algn="l" rtl="0">
              <a:spcBef>
                <a:spcPts val="0"/>
              </a:spcBef>
              <a:spcAft>
                <a:spcPts val="0"/>
              </a:spcAft>
              <a:buClr>
                <a:srgbClr val="FFFFFF"/>
              </a:buClr>
              <a:buSzPts val="2600"/>
              <a:buNone/>
              <a:defRPr sz="2600" b="0">
                <a:solidFill>
                  <a:srgbClr val="FFFFFF"/>
                </a:solidFill>
              </a:defRPr>
            </a:lvl3pPr>
            <a:lvl4pPr lvl="3" algn="l" rtl="0">
              <a:spcBef>
                <a:spcPts val="0"/>
              </a:spcBef>
              <a:spcAft>
                <a:spcPts val="0"/>
              </a:spcAft>
              <a:buClr>
                <a:srgbClr val="FFFFFF"/>
              </a:buClr>
              <a:buSzPts val="2600"/>
              <a:buNone/>
              <a:defRPr sz="2600" b="0">
                <a:solidFill>
                  <a:srgbClr val="FFFFFF"/>
                </a:solidFill>
              </a:defRPr>
            </a:lvl4pPr>
            <a:lvl5pPr lvl="4" algn="l" rtl="0">
              <a:spcBef>
                <a:spcPts val="0"/>
              </a:spcBef>
              <a:spcAft>
                <a:spcPts val="0"/>
              </a:spcAft>
              <a:buClr>
                <a:srgbClr val="FFFFFF"/>
              </a:buClr>
              <a:buSzPts val="2600"/>
              <a:buNone/>
              <a:defRPr sz="2600" b="0">
                <a:solidFill>
                  <a:srgbClr val="FFFFFF"/>
                </a:solidFill>
              </a:defRPr>
            </a:lvl5pPr>
            <a:lvl6pPr lvl="5" algn="l" rtl="0">
              <a:spcBef>
                <a:spcPts val="0"/>
              </a:spcBef>
              <a:spcAft>
                <a:spcPts val="0"/>
              </a:spcAft>
              <a:buClr>
                <a:srgbClr val="FFFFFF"/>
              </a:buClr>
              <a:buSzPts val="2600"/>
              <a:buNone/>
              <a:defRPr sz="2600" b="0">
                <a:solidFill>
                  <a:srgbClr val="FFFFFF"/>
                </a:solidFill>
              </a:defRPr>
            </a:lvl6pPr>
            <a:lvl7pPr lvl="6" algn="l" rtl="0">
              <a:spcBef>
                <a:spcPts val="0"/>
              </a:spcBef>
              <a:spcAft>
                <a:spcPts val="0"/>
              </a:spcAft>
              <a:buClr>
                <a:srgbClr val="FFFFFF"/>
              </a:buClr>
              <a:buSzPts val="2600"/>
              <a:buNone/>
              <a:defRPr sz="2600" b="0">
                <a:solidFill>
                  <a:srgbClr val="FFFFFF"/>
                </a:solidFill>
              </a:defRPr>
            </a:lvl7pPr>
            <a:lvl8pPr lvl="7" algn="l" rtl="0">
              <a:spcBef>
                <a:spcPts val="0"/>
              </a:spcBef>
              <a:spcAft>
                <a:spcPts val="0"/>
              </a:spcAft>
              <a:buClr>
                <a:srgbClr val="FFFFFF"/>
              </a:buClr>
              <a:buSzPts val="2600"/>
              <a:buNone/>
              <a:defRPr sz="2600" b="0">
                <a:solidFill>
                  <a:srgbClr val="FFFFFF"/>
                </a:solidFill>
              </a:defRPr>
            </a:lvl8pPr>
            <a:lvl9pPr lvl="8" algn="l" rtl="0">
              <a:spcBef>
                <a:spcPts val="0"/>
              </a:spcBef>
              <a:spcAft>
                <a:spcPts val="0"/>
              </a:spcAft>
              <a:buClr>
                <a:srgbClr val="FFFFFF"/>
              </a:buClr>
              <a:buSzPts val="2600"/>
              <a:buNone/>
              <a:defRPr sz="2600" b="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Slide that Matches Title Slide">
  <p:cSld name="TITLE_AND_BODY_1_1_1_1">
    <p:bg>
      <p:bgPr>
        <a:gradFill>
          <a:gsLst>
            <a:gs pos="0">
              <a:srgbClr val="BFBFBF"/>
            </a:gs>
            <a:gs pos="44000">
              <a:schemeClr val="accent1"/>
            </a:gs>
            <a:gs pos="100000">
              <a:srgbClr val="000000"/>
            </a:gs>
          </a:gsLst>
          <a:lin ang="5400700" scaled="0"/>
        </a:gradFill>
        <a:effectLst/>
      </p:bgPr>
    </p:bg>
    <p:spTree>
      <p:nvGrpSpPr>
        <p:cNvPr id="1" name="Shape 88"/>
        <p:cNvGrpSpPr/>
        <p:nvPr/>
      </p:nvGrpSpPr>
      <p:grpSpPr>
        <a:xfrm>
          <a:off x="0" y="0"/>
          <a:ext cx="0" cy="0"/>
          <a:chOff x="0" y="0"/>
          <a:chExt cx="0" cy="0"/>
        </a:xfrm>
      </p:grpSpPr>
      <p:sp>
        <p:nvSpPr>
          <p:cNvPr id="89" name="Google Shape;89;p11"/>
          <p:cNvSpPr/>
          <p:nvPr/>
        </p:nvSpPr>
        <p:spPr>
          <a:xfrm>
            <a:off x="-9476" y="759496"/>
            <a:ext cx="9162955" cy="5148516"/>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1"/>
          <p:cNvSpPr txBox="1">
            <a:spLocks noGrp="1"/>
          </p:cNvSpPr>
          <p:nvPr>
            <p:ph type="sldNum" idx="12"/>
          </p:nvPr>
        </p:nvSpPr>
        <p:spPr>
          <a:xfrm>
            <a:off x="8439912" y="4855464"/>
            <a:ext cx="548700" cy="393600"/>
          </a:xfrm>
          <a:prstGeom prst="rect">
            <a:avLst/>
          </a:prstGeom>
          <a:ln>
            <a:noFill/>
          </a:ln>
        </p:spPr>
        <p:txBody>
          <a:bodyPr spcFirstLastPara="1" wrap="square" lIns="0" tIns="0" rIns="0" bIns="0" anchor="t" anchorCtr="0">
            <a:noAutofit/>
          </a:bodyPr>
          <a:lstStyle>
            <a:lvl1pPr lvl="0" rtl="0">
              <a:buNone/>
              <a:defRPr>
                <a:solidFill>
                  <a:srgbClr val="FFFFFF"/>
                </a:solidFill>
                <a:latin typeface="Poppins"/>
                <a:ea typeface="Poppins"/>
                <a:cs typeface="Poppins"/>
                <a:sym typeface="Poppins"/>
              </a:defRPr>
            </a:lvl1pPr>
            <a:lvl2pPr lvl="1" rtl="0">
              <a:buNone/>
              <a:defRPr>
                <a:solidFill>
                  <a:srgbClr val="FFFFFF"/>
                </a:solidFill>
                <a:latin typeface="Poppins"/>
                <a:ea typeface="Poppins"/>
                <a:cs typeface="Poppins"/>
                <a:sym typeface="Poppins"/>
              </a:defRPr>
            </a:lvl2pPr>
            <a:lvl3pPr lvl="2" rtl="0">
              <a:buNone/>
              <a:defRPr>
                <a:solidFill>
                  <a:srgbClr val="FFFFFF"/>
                </a:solidFill>
                <a:latin typeface="Poppins"/>
                <a:ea typeface="Poppins"/>
                <a:cs typeface="Poppins"/>
                <a:sym typeface="Poppins"/>
              </a:defRPr>
            </a:lvl3pPr>
            <a:lvl4pPr lvl="3" rtl="0">
              <a:buNone/>
              <a:defRPr>
                <a:solidFill>
                  <a:srgbClr val="FFFFFF"/>
                </a:solidFill>
                <a:latin typeface="Poppins"/>
                <a:ea typeface="Poppins"/>
                <a:cs typeface="Poppins"/>
                <a:sym typeface="Poppins"/>
              </a:defRPr>
            </a:lvl4pPr>
            <a:lvl5pPr lvl="4" rtl="0">
              <a:buNone/>
              <a:defRPr>
                <a:solidFill>
                  <a:srgbClr val="FFFFFF"/>
                </a:solidFill>
                <a:latin typeface="Poppins"/>
                <a:ea typeface="Poppins"/>
                <a:cs typeface="Poppins"/>
                <a:sym typeface="Poppins"/>
              </a:defRPr>
            </a:lvl5pPr>
            <a:lvl6pPr lvl="5" rtl="0">
              <a:buNone/>
              <a:defRPr>
                <a:solidFill>
                  <a:srgbClr val="FFFFFF"/>
                </a:solidFill>
                <a:latin typeface="Poppins"/>
                <a:ea typeface="Poppins"/>
                <a:cs typeface="Poppins"/>
                <a:sym typeface="Poppins"/>
              </a:defRPr>
            </a:lvl6pPr>
            <a:lvl7pPr lvl="6" rtl="0">
              <a:buNone/>
              <a:defRPr>
                <a:solidFill>
                  <a:srgbClr val="FFFFFF"/>
                </a:solidFill>
                <a:latin typeface="Poppins"/>
                <a:ea typeface="Poppins"/>
                <a:cs typeface="Poppins"/>
                <a:sym typeface="Poppins"/>
              </a:defRPr>
            </a:lvl7pPr>
            <a:lvl8pPr lvl="7" rtl="0">
              <a:buNone/>
              <a:defRPr>
                <a:solidFill>
                  <a:srgbClr val="FFFFFF"/>
                </a:solidFill>
                <a:latin typeface="Poppins"/>
                <a:ea typeface="Poppins"/>
                <a:cs typeface="Poppins"/>
                <a:sym typeface="Poppins"/>
              </a:defRPr>
            </a:lvl8pPr>
            <a:lvl9pPr lvl="8" rtl="0">
              <a:buNone/>
              <a:defRPr>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1"/>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
        <p:nvSpPr>
          <p:cNvPr id="92" name="Google Shape;92;p11"/>
          <p:cNvSpPr/>
          <p:nvPr/>
        </p:nvSpPr>
        <p:spPr>
          <a:xfrm rot="-857806">
            <a:off x="3456538" y="-146645"/>
            <a:ext cx="5324860" cy="5242834"/>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1"/>
          <p:cNvSpPr txBox="1">
            <a:spLocks noGrp="1"/>
          </p:cNvSpPr>
          <p:nvPr>
            <p:ph type="body" idx="1"/>
          </p:nvPr>
        </p:nvSpPr>
        <p:spPr>
          <a:xfrm>
            <a:off x="477775" y="1089275"/>
            <a:ext cx="8510700" cy="29760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FFFFFF"/>
              </a:buClr>
              <a:buSzPts val="2500"/>
              <a:buChar char="●"/>
              <a:defRPr sz="2500">
                <a:solidFill>
                  <a:srgbClr val="FFFFFF"/>
                </a:solidFill>
              </a:defRPr>
            </a:lvl1pPr>
            <a:lvl2pPr marL="914400" lvl="1" indent="-374650" rtl="0">
              <a:spcBef>
                <a:spcPts val="0"/>
              </a:spcBef>
              <a:spcAft>
                <a:spcPts val="0"/>
              </a:spcAft>
              <a:buClr>
                <a:srgbClr val="FFFFFF"/>
              </a:buClr>
              <a:buSzPts val="2300"/>
              <a:buChar char="○"/>
              <a:defRPr sz="2300">
                <a:solidFill>
                  <a:srgbClr val="FFFFFF"/>
                </a:solidFill>
              </a:defRPr>
            </a:lvl2pPr>
            <a:lvl3pPr marL="1371600" lvl="2" indent="-368300" rtl="0">
              <a:spcBef>
                <a:spcPts val="0"/>
              </a:spcBef>
              <a:spcAft>
                <a:spcPts val="0"/>
              </a:spcAft>
              <a:buClr>
                <a:srgbClr val="FFFFFF"/>
              </a:buClr>
              <a:buSzPts val="2200"/>
              <a:buChar char="■"/>
              <a:defRPr sz="2200">
                <a:solidFill>
                  <a:srgbClr val="FFFFFF"/>
                </a:solidFill>
              </a:defRPr>
            </a:lvl3pPr>
            <a:lvl4pPr marL="1828800" lvl="3" indent="-349250" rtl="0">
              <a:spcBef>
                <a:spcPts val="0"/>
              </a:spcBef>
              <a:spcAft>
                <a:spcPts val="0"/>
              </a:spcAft>
              <a:buClr>
                <a:srgbClr val="FFFFFF"/>
              </a:buClr>
              <a:buSzPts val="1900"/>
              <a:buChar char="●"/>
              <a:defRPr sz="1900">
                <a:solidFill>
                  <a:srgbClr val="FFFFFF"/>
                </a:solidFill>
              </a:defRPr>
            </a:lvl4pPr>
            <a:lvl5pPr marL="2286000" lvl="4" indent="-336550" rtl="0">
              <a:spcBef>
                <a:spcPts val="0"/>
              </a:spcBef>
              <a:spcAft>
                <a:spcPts val="0"/>
              </a:spcAft>
              <a:buClr>
                <a:srgbClr val="FFFFFF"/>
              </a:buClr>
              <a:buSzPts val="1700"/>
              <a:buChar char="○"/>
              <a:defRPr sz="1700">
                <a:solidFill>
                  <a:srgbClr val="FFFFFF"/>
                </a:solidFill>
              </a:defRPr>
            </a:lvl5pPr>
            <a:lvl6pPr marL="2743200" lvl="5" indent="-323850" rtl="0">
              <a:spcBef>
                <a:spcPts val="0"/>
              </a:spcBef>
              <a:spcAft>
                <a:spcPts val="0"/>
              </a:spcAft>
              <a:buClr>
                <a:srgbClr val="FFFFFF"/>
              </a:buClr>
              <a:buSzPts val="1500"/>
              <a:buChar char="■"/>
              <a:defRPr sz="1500">
                <a:solidFill>
                  <a:srgbClr val="FFFFFF"/>
                </a:solidFill>
              </a:defRPr>
            </a:lvl6pPr>
            <a:lvl7pPr marL="3200400" lvl="6" indent="-292100" rtl="0">
              <a:spcBef>
                <a:spcPts val="0"/>
              </a:spcBef>
              <a:spcAft>
                <a:spcPts val="0"/>
              </a:spcAft>
              <a:buClr>
                <a:srgbClr val="FFFFFF"/>
              </a:buClr>
              <a:buSzPts val="1000"/>
              <a:buChar char="●"/>
              <a:defRPr sz="1000">
                <a:solidFill>
                  <a:srgbClr val="FFFFFF"/>
                </a:solidFill>
              </a:defRPr>
            </a:lvl7pPr>
            <a:lvl8pPr marL="3657600" lvl="7" indent="-292100" rtl="0">
              <a:spcBef>
                <a:spcPts val="0"/>
              </a:spcBef>
              <a:spcAft>
                <a:spcPts val="0"/>
              </a:spcAft>
              <a:buClr>
                <a:srgbClr val="FFFFFF"/>
              </a:buClr>
              <a:buSzPts val="1000"/>
              <a:buChar char="○"/>
              <a:defRPr sz="1000">
                <a:solidFill>
                  <a:srgbClr val="FFFFFF"/>
                </a:solidFill>
              </a:defRPr>
            </a:lvl8pPr>
            <a:lvl9pPr marL="4114800" lvl="8" indent="-292100" rtl="0">
              <a:spcBef>
                <a:spcPts val="0"/>
              </a:spcBef>
              <a:spcAft>
                <a:spcPts val="0"/>
              </a:spcAft>
              <a:buClr>
                <a:srgbClr val="FFFFFF"/>
              </a:buClr>
              <a:buSzPts val="1000"/>
              <a:buChar char="■"/>
              <a:defRPr sz="1000">
                <a:solidFill>
                  <a:srgbClr val="FFFFFF"/>
                </a:solidFill>
              </a:defRPr>
            </a:lvl9pPr>
          </a:lstStyle>
          <a:p>
            <a:endParaRPr/>
          </a:p>
        </p:txBody>
      </p:sp>
      <p:sp>
        <p:nvSpPr>
          <p:cNvPr id="94" name="Google Shape;94;p11"/>
          <p:cNvSpPr/>
          <p:nvPr/>
        </p:nvSpPr>
        <p:spPr>
          <a:xfrm>
            <a:off x="-11700" y="0"/>
            <a:ext cx="9167400" cy="780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pic>
        <p:nvPicPr>
          <p:cNvPr id="95" name="Google Shape;95;p11"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3225" y="105325"/>
            <a:ext cx="650400" cy="589500"/>
          </a:xfrm>
          <a:prstGeom prst="rect">
            <a:avLst/>
          </a:prstGeom>
          <a:noFill/>
          <a:ln>
            <a:noFill/>
          </a:ln>
        </p:spPr>
      </p:pic>
      <p:sp>
        <p:nvSpPr>
          <p:cNvPr id="96" name="Google Shape;96;p11"/>
          <p:cNvSpPr txBox="1">
            <a:spLocks noGrp="1"/>
          </p:cNvSpPr>
          <p:nvPr>
            <p:ph type="title"/>
          </p:nvPr>
        </p:nvSpPr>
        <p:spPr>
          <a:xfrm>
            <a:off x="231475" y="265750"/>
            <a:ext cx="7785000" cy="514800"/>
          </a:xfrm>
          <a:prstGeom prst="rect">
            <a:avLst/>
          </a:prstGeom>
          <a:ln>
            <a:noFill/>
          </a:ln>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 with Black Top - Fancy">
  <p:cSld name="CUSTOM">
    <p:bg>
      <p:bgPr>
        <a:gradFill>
          <a:gsLst>
            <a:gs pos="0">
              <a:schemeClr val="accent4"/>
            </a:gs>
            <a:gs pos="20000">
              <a:srgbClr val="D9D9D9"/>
            </a:gs>
            <a:gs pos="79000">
              <a:schemeClr val="accent3"/>
            </a:gs>
            <a:gs pos="100000">
              <a:schemeClr val="accent3"/>
            </a:gs>
          </a:gsLst>
          <a:lin ang="18900044" scaled="0"/>
        </a:gradFill>
        <a:effectLst/>
      </p:bgPr>
    </p:bg>
    <p:spTree>
      <p:nvGrpSpPr>
        <p:cNvPr id="1" name="Shape 97"/>
        <p:cNvGrpSpPr/>
        <p:nvPr/>
      </p:nvGrpSpPr>
      <p:grpSpPr>
        <a:xfrm>
          <a:off x="0" y="0"/>
          <a:ext cx="0" cy="0"/>
          <a:chOff x="0" y="0"/>
          <a:chExt cx="0" cy="0"/>
        </a:xfrm>
      </p:grpSpPr>
      <p:grpSp>
        <p:nvGrpSpPr>
          <p:cNvPr id="98" name="Google Shape;98;p12"/>
          <p:cNvGrpSpPr/>
          <p:nvPr/>
        </p:nvGrpSpPr>
        <p:grpSpPr>
          <a:xfrm>
            <a:off x="-75" y="822950"/>
            <a:ext cx="9144088" cy="4320463"/>
            <a:chOff x="8145036" y="0"/>
            <a:chExt cx="4014438" cy="2258121"/>
          </a:xfrm>
        </p:grpSpPr>
        <p:sp>
          <p:nvSpPr>
            <p:cNvPr id="99" name="Google Shape;99;p12"/>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 name="Google Shape;101;p12"/>
          <p:cNvSpPr/>
          <p:nvPr/>
        </p:nvSpPr>
        <p:spPr>
          <a:xfrm>
            <a:off x="-11700" y="0"/>
            <a:ext cx="9167400" cy="853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102" name="Google Shape;102;p12"/>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a:spcBef>
                <a:spcPts val="0"/>
              </a:spcBef>
              <a:spcAft>
                <a:spcPts val="0"/>
              </a:spcAft>
              <a:buClr>
                <a:srgbClr val="FFFFFF"/>
              </a:buClr>
              <a:buSzPts val="3000"/>
              <a:buNone/>
              <a:defRPr>
                <a:solidFill>
                  <a:srgbClr val="FFFFFF"/>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a:endParaRPr/>
          </a:p>
        </p:txBody>
      </p:sp>
      <p:sp>
        <p:nvSpPr>
          <p:cNvPr id="103" name="Google Shape;103;p12"/>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a:buNone/>
              <a:defRPr>
                <a:latin typeface="Poppins"/>
                <a:ea typeface="Poppins"/>
                <a:cs typeface="Poppins"/>
                <a:sym typeface="Poppins"/>
              </a:defRPr>
            </a:lvl1pPr>
            <a:lvl2pPr lvl="1">
              <a:buNone/>
              <a:defRPr>
                <a:latin typeface="Poppins"/>
                <a:ea typeface="Poppins"/>
                <a:cs typeface="Poppins"/>
                <a:sym typeface="Poppins"/>
              </a:defRPr>
            </a:lvl2pPr>
            <a:lvl3pPr lvl="2">
              <a:buNone/>
              <a:defRPr>
                <a:latin typeface="Poppins"/>
                <a:ea typeface="Poppins"/>
                <a:cs typeface="Poppins"/>
                <a:sym typeface="Poppins"/>
              </a:defRPr>
            </a:lvl3pPr>
            <a:lvl4pPr lvl="3">
              <a:buNone/>
              <a:defRPr>
                <a:latin typeface="Poppins"/>
                <a:ea typeface="Poppins"/>
                <a:cs typeface="Poppins"/>
                <a:sym typeface="Poppins"/>
              </a:defRPr>
            </a:lvl4pPr>
            <a:lvl5pPr lvl="4">
              <a:buNone/>
              <a:defRPr>
                <a:latin typeface="Poppins"/>
                <a:ea typeface="Poppins"/>
                <a:cs typeface="Poppins"/>
                <a:sym typeface="Poppins"/>
              </a:defRPr>
            </a:lvl5pPr>
            <a:lvl6pPr lvl="5">
              <a:buNone/>
              <a:defRPr>
                <a:latin typeface="Poppins"/>
                <a:ea typeface="Poppins"/>
                <a:cs typeface="Poppins"/>
                <a:sym typeface="Poppins"/>
              </a:defRPr>
            </a:lvl6pPr>
            <a:lvl7pPr lvl="6">
              <a:buNone/>
              <a:defRPr>
                <a:latin typeface="Poppins"/>
                <a:ea typeface="Poppins"/>
                <a:cs typeface="Poppins"/>
                <a:sym typeface="Poppins"/>
              </a:defRPr>
            </a:lvl7pPr>
            <a:lvl8pPr lvl="7">
              <a:buNone/>
              <a:defRPr>
                <a:latin typeface="Poppins"/>
                <a:ea typeface="Poppins"/>
                <a:cs typeface="Poppins"/>
                <a:sym typeface="Poppins"/>
              </a:defRPr>
            </a:lvl8pPr>
            <a:lvl9pPr lvl="8">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12"/>
          <p:cNvSpPr txBox="1">
            <a:spLocks noGrp="1"/>
          </p:cNvSpPr>
          <p:nvPr>
            <p:ph type="body" idx="1"/>
          </p:nvPr>
        </p:nvSpPr>
        <p:spPr>
          <a:xfrm>
            <a:off x="477775" y="1089275"/>
            <a:ext cx="4412700" cy="8199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0000"/>
              </a:buClr>
              <a:buSzPts val="2500"/>
              <a:buFont typeface="Encode Sans Semi Condensed SemiBold"/>
              <a:buChar char="●"/>
              <a:defRPr sz="2500">
                <a:solidFill>
                  <a:srgbClr val="000000"/>
                </a:solidFill>
                <a:latin typeface="Encode Sans Semi Condensed SemiBold"/>
                <a:ea typeface="Encode Sans Semi Condensed SemiBold"/>
                <a:cs typeface="Encode Sans Semi Condensed SemiBold"/>
                <a:sym typeface="Encode Sans Semi Condensed SemiBold"/>
              </a:defRPr>
            </a:lvl1pPr>
            <a:lvl2pPr marL="914400" lvl="1" indent="-374650" rtl="0">
              <a:spcBef>
                <a:spcPts val="0"/>
              </a:spcBef>
              <a:spcAft>
                <a:spcPts val="0"/>
              </a:spcAft>
              <a:buClr>
                <a:srgbClr val="000000"/>
              </a:buClr>
              <a:buSzPts val="2300"/>
              <a:buFont typeface="Encode Sans Semi Condensed SemiBold"/>
              <a:buChar char="○"/>
              <a:defRPr sz="2300">
                <a:solidFill>
                  <a:srgbClr val="000000"/>
                </a:solidFill>
                <a:latin typeface="Encode Sans Semi Condensed SemiBold"/>
                <a:ea typeface="Encode Sans Semi Condensed SemiBold"/>
                <a:cs typeface="Encode Sans Semi Condensed SemiBold"/>
                <a:sym typeface="Encode Sans Semi Condensed SemiBold"/>
              </a:defRPr>
            </a:lvl2pPr>
            <a:lvl3pPr marL="1371600" lvl="2" indent="-368300" rtl="0">
              <a:spcBef>
                <a:spcPts val="0"/>
              </a:spcBef>
              <a:spcAft>
                <a:spcPts val="0"/>
              </a:spcAft>
              <a:buClr>
                <a:srgbClr val="000000"/>
              </a:buClr>
              <a:buSzPts val="2200"/>
              <a:buFont typeface="Encode Sans Semi Condensed SemiBold"/>
              <a:buChar char="■"/>
              <a:defRPr sz="2200">
                <a:solidFill>
                  <a:srgbClr val="000000"/>
                </a:solidFill>
                <a:latin typeface="Encode Sans Semi Condensed SemiBold"/>
                <a:ea typeface="Encode Sans Semi Condensed SemiBold"/>
                <a:cs typeface="Encode Sans Semi Condensed SemiBold"/>
                <a:sym typeface="Encode Sans Semi Condensed SemiBold"/>
              </a:defRPr>
            </a:lvl3pPr>
            <a:lvl4pPr marL="1828800" lvl="3" indent="-349250" rtl="0">
              <a:spcBef>
                <a:spcPts val="0"/>
              </a:spcBef>
              <a:spcAft>
                <a:spcPts val="0"/>
              </a:spcAft>
              <a:buClr>
                <a:srgbClr val="000000"/>
              </a:buClr>
              <a:buSzPts val="1900"/>
              <a:buFont typeface="Encode Sans Semi Condensed SemiBold"/>
              <a:buChar char="●"/>
              <a:defRPr sz="1900">
                <a:solidFill>
                  <a:srgbClr val="000000"/>
                </a:solidFill>
                <a:latin typeface="Encode Sans Semi Condensed SemiBold"/>
                <a:ea typeface="Encode Sans Semi Condensed SemiBold"/>
                <a:cs typeface="Encode Sans Semi Condensed SemiBold"/>
                <a:sym typeface="Encode Sans Semi Condensed SemiBold"/>
              </a:defRPr>
            </a:lvl4pPr>
            <a:lvl5pPr marL="2286000" lvl="4" indent="-336550" rtl="0">
              <a:spcBef>
                <a:spcPts val="0"/>
              </a:spcBef>
              <a:spcAft>
                <a:spcPts val="0"/>
              </a:spcAft>
              <a:buClr>
                <a:srgbClr val="000000"/>
              </a:buClr>
              <a:buSzPts val="1700"/>
              <a:buFont typeface="Encode Sans Semi Condensed SemiBold"/>
              <a:buChar char="○"/>
              <a:defRPr sz="1700">
                <a:solidFill>
                  <a:srgbClr val="000000"/>
                </a:solidFill>
                <a:latin typeface="Encode Sans Semi Condensed SemiBold"/>
                <a:ea typeface="Encode Sans Semi Condensed SemiBold"/>
                <a:cs typeface="Encode Sans Semi Condensed SemiBold"/>
                <a:sym typeface="Encode Sans Semi Condensed SemiBold"/>
              </a:defRPr>
            </a:lvl5pPr>
            <a:lvl6pPr marL="2743200" lvl="5" indent="-323850" rtl="0">
              <a:spcBef>
                <a:spcPts val="0"/>
              </a:spcBef>
              <a:spcAft>
                <a:spcPts val="0"/>
              </a:spcAft>
              <a:buClr>
                <a:srgbClr val="000000"/>
              </a:buClr>
              <a:buSzPts val="1500"/>
              <a:buFont typeface="Encode Sans Semi Condensed SemiBold"/>
              <a:buChar char="■"/>
              <a:defRPr sz="1500">
                <a:solidFill>
                  <a:srgbClr val="000000"/>
                </a:solidFill>
                <a:latin typeface="Encode Sans Semi Condensed SemiBold"/>
                <a:ea typeface="Encode Sans Semi Condensed SemiBold"/>
                <a:cs typeface="Encode Sans Semi Condensed SemiBold"/>
                <a:sym typeface="Encode Sans Semi Condensed SemiBold"/>
              </a:defRPr>
            </a:lvl6pPr>
            <a:lvl7pPr marL="3200400" lvl="6" indent="-292100" rtl="0">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7pPr>
            <a:lvl8pPr marL="3657600" lvl="7" indent="-292100" rtl="0">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8pPr>
            <a:lvl9pPr marL="4114800" lvl="8" indent="-292100" rtl="0">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9pPr>
          </a:lstStyle>
          <a:p>
            <a:endParaRPr/>
          </a:p>
        </p:txBody>
      </p:sp>
      <p:sp>
        <p:nvSpPr>
          <p:cNvPr id="105" name="Google Shape;105;p12"/>
          <p:cNvSpPr/>
          <p:nvPr/>
        </p:nvSpPr>
        <p:spPr>
          <a:xfrm rot="-1180608">
            <a:off x="4528524" y="1363532"/>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appy Pastel Buildings - Title">
  <p:cSld name="CUSTOM_4">
    <p:spTree>
      <p:nvGrpSpPr>
        <p:cNvPr id="1" name="Shape 107"/>
        <p:cNvGrpSpPr/>
        <p:nvPr/>
      </p:nvGrpSpPr>
      <p:grpSpPr>
        <a:xfrm>
          <a:off x="0" y="0"/>
          <a:ext cx="0" cy="0"/>
          <a:chOff x="0" y="0"/>
          <a:chExt cx="0" cy="0"/>
        </a:xfrm>
      </p:grpSpPr>
      <p:sp>
        <p:nvSpPr>
          <p:cNvPr id="108" name="Google Shape;108;p13"/>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a:buNone/>
              <a:defRPr>
                <a:solidFill>
                  <a:srgbClr val="003C71"/>
                </a:solidFill>
                <a:latin typeface="Poppins"/>
                <a:ea typeface="Poppins"/>
                <a:cs typeface="Poppins"/>
                <a:sym typeface="Poppins"/>
              </a:defRPr>
            </a:lvl1pPr>
            <a:lvl2pPr lvl="1">
              <a:buNone/>
              <a:defRPr>
                <a:solidFill>
                  <a:srgbClr val="003C71"/>
                </a:solidFill>
                <a:latin typeface="Poppins"/>
                <a:ea typeface="Poppins"/>
                <a:cs typeface="Poppins"/>
                <a:sym typeface="Poppins"/>
              </a:defRPr>
            </a:lvl2pPr>
            <a:lvl3pPr lvl="2">
              <a:buNone/>
              <a:defRPr>
                <a:solidFill>
                  <a:srgbClr val="003C71"/>
                </a:solidFill>
                <a:latin typeface="Poppins"/>
                <a:ea typeface="Poppins"/>
                <a:cs typeface="Poppins"/>
                <a:sym typeface="Poppins"/>
              </a:defRPr>
            </a:lvl3pPr>
            <a:lvl4pPr lvl="3">
              <a:buNone/>
              <a:defRPr>
                <a:solidFill>
                  <a:srgbClr val="003C71"/>
                </a:solidFill>
                <a:latin typeface="Poppins"/>
                <a:ea typeface="Poppins"/>
                <a:cs typeface="Poppins"/>
                <a:sym typeface="Poppins"/>
              </a:defRPr>
            </a:lvl4pPr>
            <a:lvl5pPr lvl="4">
              <a:buNone/>
              <a:defRPr>
                <a:solidFill>
                  <a:srgbClr val="003C71"/>
                </a:solidFill>
                <a:latin typeface="Poppins"/>
                <a:ea typeface="Poppins"/>
                <a:cs typeface="Poppins"/>
                <a:sym typeface="Poppins"/>
              </a:defRPr>
            </a:lvl5pPr>
            <a:lvl6pPr lvl="5">
              <a:buNone/>
              <a:defRPr>
                <a:solidFill>
                  <a:srgbClr val="003C71"/>
                </a:solidFill>
                <a:latin typeface="Poppins"/>
                <a:ea typeface="Poppins"/>
                <a:cs typeface="Poppins"/>
                <a:sym typeface="Poppins"/>
              </a:defRPr>
            </a:lvl6pPr>
            <a:lvl7pPr lvl="6">
              <a:buNone/>
              <a:defRPr>
                <a:solidFill>
                  <a:srgbClr val="003C71"/>
                </a:solidFill>
                <a:latin typeface="Poppins"/>
                <a:ea typeface="Poppins"/>
                <a:cs typeface="Poppins"/>
                <a:sym typeface="Poppins"/>
              </a:defRPr>
            </a:lvl7pPr>
            <a:lvl8pPr lvl="7">
              <a:buNone/>
              <a:defRPr>
                <a:solidFill>
                  <a:srgbClr val="003C71"/>
                </a:solidFill>
                <a:latin typeface="Poppins"/>
                <a:ea typeface="Poppins"/>
                <a:cs typeface="Poppins"/>
                <a:sym typeface="Poppins"/>
              </a:defRPr>
            </a:lvl8pPr>
            <a:lvl9pPr lvl="8">
              <a:buNone/>
              <a:defRPr>
                <a:solidFill>
                  <a:srgbClr val="003C7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grpSp>
        <p:nvGrpSpPr>
          <p:cNvPr id="109" name="Google Shape;109;p13"/>
          <p:cNvGrpSpPr/>
          <p:nvPr/>
        </p:nvGrpSpPr>
        <p:grpSpPr>
          <a:xfrm>
            <a:off x="581250" y="2743200"/>
            <a:ext cx="8078450" cy="2400350"/>
            <a:chOff x="581250" y="2743200"/>
            <a:chExt cx="8078450" cy="2400350"/>
          </a:xfrm>
        </p:grpSpPr>
        <p:sp>
          <p:nvSpPr>
            <p:cNvPr id="110" name="Google Shape;110;p13"/>
            <p:cNvSpPr/>
            <p:nvPr/>
          </p:nvSpPr>
          <p:spPr>
            <a:xfrm>
              <a:off x="58125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4014200" y="4396250"/>
              <a:ext cx="1212600" cy="747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5730650" y="2743200"/>
              <a:ext cx="1212600" cy="2400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2297725" y="3803075"/>
              <a:ext cx="1212600" cy="134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7680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1275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7768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1284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7768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1284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248892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299677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249775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300560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420981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471766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592187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642972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593070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643855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93070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643855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592627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43412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744710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633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81417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7642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1505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7642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81505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3"/>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
        <p:nvSpPr>
          <p:cNvPr id="142" name="Google Shape;142;p13"/>
          <p:cNvSpPr txBox="1">
            <a:spLocks noGrp="1"/>
          </p:cNvSpPr>
          <p:nvPr>
            <p:ph type="ctrTitle"/>
          </p:nvPr>
        </p:nvSpPr>
        <p:spPr>
          <a:xfrm>
            <a:off x="914400" y="1564475"/>
            <a:ext cx="5396700" cy="1441500"/>
          </a:xfrm>
          <a:prstGeom prst="rect">
            <a:avLst/>
          </a:prstGeom>
        </p:spPr>
        <p:txBody>
          <a:bodyPr spcFirstLastPara="1" wrap="square" lIns="0" tIns="0" rIns="0" bIns="0" anchor="b" anchorCtr="0">
            <a:noAutofit/>
          </a:bodyPr>
          <a:lstStyle>
            <a:lvl1pPr lvl="0" algn="l" rtl="0">
              <a:spcBef>
                <a:spcPts val="0"/>
              </a:spcBef>
              <a:spcAft>
                <a:spcPts val="0"/>
              </a:spcAft>
              <a:buClr>
                <a:srgbClr val="003C71"/>
              </a:buClr>
              <a:buSzPts val="4800"/>
              <a:buNone/>
              <a:defRPr sz="4800">
                <a:solidFill>
                  <a:srgbClr val="003C71"/>
                </a:solidFill>
              </a:defRPr>
            </a:lvl1pPr>
            <a:lvl2pPr lvl="1" algn="l" rtl="0">
              <a:spcBef>
                <a:spcPts val="0"/>
              </a:spcBef>
              <a:spcAft>
                <a:spcPts val="0"/>
              </a:spcAft>
              <a:buClr>
                <a:srgbClr val="003C71"/>
              </a:buClr>
              <a:buSzPts val="4800"/>
              <a:buNone/>
              <a:defRPr sz="4800">
                <a:solidFill>
                  <a:srgbClr val="003C71"/>
                </a:solidFill>
              </a:defRPr>
            </a:lvl2pPr>
            <a:lvl3pPr lvl="2" algn="l" rtl="0">
              <a:spcBef>
                <a:spcPts val="0"/>
              </a:spcBef>
              <a:spcAft>
                <a:spcPts val="0"/>
              </a:spcAft>
              <a:buClr>
                <a:srgbClr val="003C71"/>
              </a:buClr>
              <a:buSzPts val="4800"/>
              <a:buNone/>
              <a:defRPr sz="4800">
                <a:solidFill>
                  <a:srgbClr val="003C71"/>
                </a:solidFill>
              </a:defRPr>
            </a:lvl3pPr>
            <a:lvl4pPr lvl="3" algn="l" rtl="0">
              <a:spcBef>
                <a:spcPts val="0"/>
              </a:spcBef>
              <a:spcAft>
                <a:spcPts val="0"/>
              </a:spcAft>
              <a:buClr>
                <a:srgbClr val="003C71"/>
              </a:buClr>
              <a:buSzPts val="4800"/>
              <a:buNone/>
              <a:defRPr sz="4800">
                <a:solidFill>
                  <a:srgbClr val="003C71"/>
                </a:solidFill>
              </a:defRPr>
            </a:lvl4pPr>
            <a:lvl5pPr lvl="4" algn="l" rtl="0">
              <a:spcBef>
                <a:spcPts val="0"/>
              </a:spcBef>
              <a:spcAft>
                <a:spcPts val="0"/>
              </a:spcAft>
              <a:buClr>
                <a:srgbClr val="003C71"/>
              </a:buClr>
              <a:buSzPts val="4800"/>
              <a:buNone/>
              <a:defRPr sz="4800">
                <a:solidFill>
                  <a:srgbClr val="003C71"/>
                </a:solidFill>
              </a:defRPr>
            </a:lvl5pPr>
            <a:lvl6pPr lvl="5" algn="l" rtl="0">
              <a:spcBef>
                <a:spcPts val="0"/>
              </a:spcBef>
              <a:spcAft>
                <a:spcPts val="0"/>
              </a:spcAft>
              <a:buClr>
                <a:srgbClr val="003C71"/>
              </a:buClr>
              <a:buSzPts val="4800"/>
              <a:buNone/>
              <a:defRPr sz="4800">
                <a:solidFill>
                  <a:srgbClr val="003C71"/>
                </a:solidFill>
              </a:defRPr>
            </a:lvl6pPr>
            <a:lvl7pPr lvl="6" algn="l" rtl="0">
              <a:spcBef>
                <a:spcPts val="0"/>
              </a:spcBef>
              <a:spcAft>
                <a:spcPts val="0"/>
              </a:spcAft>
              <a:buClr>
                <a:srgbClr val="003C71"/>
              </a:buClr>
              <a:buSzPts val="4800"/>
              <a:buNone/>
              <a:defRPr sz="4800">
                <a:solidFill>
                  <a:srgbClr val="003C71"/>
                </a:solidFill>
              </a:defRPr>
            </a:lvl7pPr>
            <a:lvl8pPr lvl="7" algn="l" rtl="0">
              <a:spcBef>
                <a:spcPts val="0"/>
              </a:spcBef>
              <a:spcAft>
                <a:spcPts val="0"/>
              </a:spcAft>
              <a:buClr>
                <a:srgbClr val="003C71"/>
              </a:buClr>
              <a:buSzPts val="4800"/>
              <a:buNone/>
              <a:defRPr sz="4800">
                <a:solidFill>
                  <a:srgbClr val="003C71"/>
                </a:solidFill>
              </a:defRPr>
            </a:lvl8pPr>
            <a:lvl9pPr lvl="8" algn="l" rtl="0">
              <a:spcBef>
                <a:spcPts val="0"/>
              </a:spcBef>
              <a:spcAft>
                <a:spcPts val="0"/>
              </a:spcAft>
              <a:buClr>
                <a:srgbClr val="003C71"/>
              </a:buClr>
              <a:buSzPts val="4800"/>
              <a:buNone/>
              <a:defRPr sz="4800">
                <a:solidFill>
                  <a:srgbClr val="003C71"/>
                </a:solidFill>
              </a:defRPr>
            </a:lvl9pPr>
          </a:lstStyle>
          <a:p>
            <a:endParaRPr/>
          </a:p>
        </p:txBody>
      </p:sp>
      <p:pic>
        <p:nvPicPr>
          <p:cNvPr id="143" name="Google Shape;143;p13"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6900" y="300350"/>
            <a:ext cx="785100" cy="711600"/>
          </a:xfrm>
          <a:prstGeom prst="rect">
            <a:avLst/>
          </a:prstGeom>
          <a:noFill/>
          <a:ln>
            <a:noFill/>
          </a:ln>
        </p:spPr>
      </p:pic>
      <p:sp>
        <p:nvSpPr>
          <p:cNvPr id="144" name="Google Shape;144;p13"/>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500" b="1" i="0" u="none" strike="noStrike" cap="none">
                <a:solidFill>
                  <a:srgbClr val="808080"/>
                </a:solidFill>
                <a:latin typeface="Poppins"/>
                <a:ea typeface="Poppins"/>
                <a:cs typeface="Poppins"/>
                <a:sym typeface="Poppins"/>
              </a:rPr>
              <a:t>U.S. General Services Administration</a:t>
            </a:r>
            <a:endParaRPr sz="1700">
              <a:latin typeface="Poppins"/>
              <a:ea typeface="Poppins"/>
              <a:cs typeface="Poppins"/>
              <a:sym typeface="Poppins"/>
            </a:endParaRPr>
          </a:p>
        </p:txBody>
      </p:sp>
      <p:sp>
        <p:nvSpPr>
          <p:cNvPr id="145" name="Google Shape;145;p13"/>
          <p:cNvSpPr txBox="1">
            <a:spLocks noGrp="1"/>
          </p:cNvSpPr>
          <p:nvPr>
            <p:ph type="ctrTitle" idx="2"/>
          </p:nvPr>
        </p:nvSpPr>
        <p:spPr>
          <a:xfrm>
            <a:off x="914400" y="3537200"/>
            <a:ext cx="5396700" cy="611700"/>
          </a:xfrm>
          <a:prstGeom prst="rect">
            <a:avLst/>
          </a:prstGeom>
        </p:spPr>
        <p:txBody>
          <a:bodyPr spcFirstLastPara="1" wrap="square" lIns="0" tIns="0" rIns="0" bIns="0" anchor="t" anchorCtr="0">
            <a:noAutofit/>
          </a:bodyPr>
          <a:lstStyle>
            <a:lvl1pPr lvl="0" algn="l" rtl="0">
              <a:spcBef>
                <a:spcPts val="0"/>
              </a:spcBef>
              <a:spcAft>
                <a:spcPts val="0"/>
              </a:spcAft>
              <a:buClr>
                <a:schemeClr val="accent1"/>
              </a:buClr>
              <a:buSzPts val="2600"/>
              <a:buNone/>
              <a:defRPr sz="2600" b="0">
                <a:solidFill>
                  <a:schemeClr val="accent1"/>
                </a:solidFill>
              </a:defRPr>
            </a:lvl1pPr>
            <a:lvl2pPr lvl="1" algn="l" rtl="0">
              <a:spcBef>
                <a:spcPts val="0"/>
              </a:spcBef>
              <a:spcAft>
                <a:spcPts val="0"/>
              </a:spcAft>
              <a:buClr>
                <a:schemeClr val="accent1"/>
              </a:buClr>
              <a:buSzPts val="2600"/>
              <a:buNone/>
              <a:defRPr sz="2600" b="0">
                <a:solidFill>
                  <a:schemeClr val="accent1"/>
                </a:solidFill>
              </a:defRPr>
            </a:lvl2pPr>
            <a:lvl3pPr lvl="2" algn="l" rtl="0">
              <a:spcBef>
                <a:spcPts val="0"/>
              </a:spcBef>
              <a:spcAft>
                <a:spcPts val="0"/>
              </a:spcAft>
              <a:buClr>
                <a:schemeClr val="accent1"/>
              </a:buClr>
              <a:buSzPts val="2600"/>
              <a:buNone/>
              <a:defRPr sz="2600" b="0">
                <a:solidFill>
                  <a:schemeClr val="accent1"/>
                </a:solidFill>
              </a:defRPr>
            </a:lvl3pPr>
            <a:lvl4pPr lvl="3" algn="l" rtl="0">
              <a:spcBef>
                <a:spcPts val="0"/>
              </a:spcBef>
              <a:spcAft>
                <a:spcPts val="0"/>
              </a:spcAft>
              <a:buClr>
                <a:schemeClr val="accent1"/>
              </a:buClr>
              <a:buSzPts val="2600"/>
              <a:buNone/>
              <a:defRPr sz="2600" b="0">
                <a:solidFill>
                  <a:schemeClr val="accent1"/>
                </a:solidFill>
              </a:defRPr>
            </a:lvl4pPr>
            <a:lvl5pPr lvl="4" algn="l" rtl="0">
              <a:spcBef>
                <a:spcPts val="0"/>
              </a:spcBef>
              <a:spcAft>
                <a:spcPts val="0"/>
              </a:spcAft>
              <a:buClr>
                <a:schemeClr val="accent1"/>
              </a:buClr>
              <a:buSzPts val="2600"/>
              <a:buNone/>
              <a:defRPr sz="2600" b="0">
                <a:solidFill>
                  <a:schemeClr val="accent1"/>
                </a:solidFill>
              </a:defRPr>
            </a:lvl5pPr>
            <a:lvl6pPr lvl="5" algn="l" rtl="0">
              <a:spcBef>
                <a:spcPts val="0"/>
              </a:spcBef>
              <a:spcAft>
                <a:spcPts val="0"/>
              </a:spcAft>
              <a:buClr>
                <a:schemeClr val="accent1"/>
              </a:buClr>
              <a:buSzPts val="2600"/>
              <a:buNone/>
              <a:defRPr sz="2600" b="0">
                <a:solidFill>
                  <a:schemeClr val="accent1"/>
                </a:solidFill>
              </a:defRPr>
            </a:lvl6pPr>
            <a:lvl7pPr lvl="6" algn="l" rtl="0">
              <a:spcBef>
                <a:spcPts val="0"/>
              </a:spcBef>
              <a:spcAft>
                <a:spcPts val="0"/>
              </a:spcAft>
              <a:buClr>
                <a:schemeClr val="accent1"/>
              </a:buClr>
              <a:buSzPts val="2600"/>
              <a:buNone/>
              <a:defRPr sz="2600" b="0">
                <a:solidFill>
                  <a:schemeClr val="accent1"/>
                </a:solidFill>
              </a:defRPr>
            </a:lvl7pPr>
            <a:lvl8pPr lvl="7" algn="l" rtl="0">
              <a:spcBef>
                <a:spcPts val="0"/>
              </a:spcBef>
              <a:spcAft>
                <a:spcPts val="0"/>
              </a:spcAft>
              <a:buClr>
                <a:schemeClr val="accent1"/>
              </a:buClr>
              <a:buSzPts val="2600"/>
              <a:buNone/>
              <a:defRPr sz="2600" b="0">
                <a:solidFill>
                  <a:schemeClr val="accent1"/>
                </a:solidFill>
              </a:defRPr>
            </a:lvl8pPr>
            <a:lvl9pPr lvl="8" algn="l" rtl="0">
              <a:spcBef>
                <a:spcPts val="0"/>
              </a:spcBef>
              <a:spcAft>
                <a:spcPts val="0"/>
              </a:spcAft>
              <a:buClr>
                <a:schemeClr val="accent1"/>
              </a:buClr>
              <a:buSzPts val="2600"/>
              <a:buNone/>
              <a:defRPr sz="2600" b="0">
                <a:solidFill>
                  <a:schemeClr val="accen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appy Pastel Buildings 1">
  <p:cSld name="CUSTOM_4_2">
    <p:spTree>
      <p:nvGrpSpPr>
        <p:cNvPr id="1" name="Shape 146"/>
        <p:cNvGrpSpPr/>
        <p:nvPr/>
      </p:nvGrpSpPr>
      <p:grpSpPr>
        <a:xfrm>
          <a:off x="0" y="0"/>
          <a:ext cx="0" cy="0"/>
          <a:chOff x="0" y="0"/>
          <a:chExt cx="0" cy="0"/>
        </a:xfrm>
      </p:grpSpPr>
      <p:sp>
        <p:nvSpPr>
          <p:cNvPr id="147" name="Google Shape;147;p14"/>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rtl="0">
              <a:spcBef>
                <a:spcPts val="0"/>
              </a:spcBef>
              <a:spcAft>
                <a:spcPts val="0"/>
              </a:spcAft>
              <a:buClr>
                <a:srgbClr val="003C71"/>
              </a:buClr>
              <a:buSzPts val="3000"/>
              <a:buNone/>
              <a:defRPr>
                <a:solidFill>
                  <a:srgbClr val="003C71"/>
                </a:solidFill>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
        <p:nvSpPr>
          <p:cNvPr id="148" name="Google Shape;148;p14"/>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solidFill>
                  <a:srgbClr val="003C71"/>
                </a:solidFill>
                <a:latin typeface="Poppins"/>
                <a:ea typeface="Poppins"/>
                <a:cs typeface="Poppins"/>
                <a:sym typeface="Poppins"/>
              </a:defRPr>
            </a:lvl1pPr>
            <a:lvl2pPr lvl="1" rtl="0">
              <a:buNone/>
              <a:defRPr>
                <a:solidFill>
                  <a:srgbClr val="003C71"/>
                </a:solidFill>
                <a:latin typeface="Poppins"/>
                <a:ea typeface="Poppins"/>
                <a:cs typeface="Poppins"/>
                <a:sym typeface="Poppins"/>
              </a:defRPr>
            </a:lvl2pPr>
            <a:lvl3pPr lvl="2" rtl="0">
              <a:buNone/>
              <a:defRPr>
                <a:solidFill>
                  <a:srgbClr val="003C71"/>
                </a:solidFill>
                <a:latin typeface="Poppins"/>
                <a:ea typeface="Poppins"/>
                <a:cs typeface="Poppins"/>
                <a:sym typeface="Poppins"/>
              </a:defRPr>
            </a:lvl3pPr>
            <a:lvl4pPr lvl="3" rtl="0">
              <a:buNone/>
              <a:defRPr>
                <a:solidFill>
                  <a:srgbClr val="003C71"/>
                </a:solidFill>
                <a:latin typeface="Poppins"/>
                <a:ea typeface="Poppins"/>
                <a:cs typeface="Poppins"/>
                <a:sym typeface="Poppins"/>
              </a:defRPr>
            </a:lvl4pPr>
            <a:lvl5pPr lvl="4" rtl="0">
              <a:buNone/>
              <a:defRPr>
                <a:solidFill>
                  <a:srgbClr val="003C71"/>
                </a:solidFill>
                <a:latin typeface="Poppins"/>
                <a:ea typeface="Poppins"/>
                <a:cs typeface="Poppins"/>
                <a:sym typeface="Poppins"/>
              </a:defRPr>
            </a:lvl5pPr>
            <a:lvl6pPr lvl="5" rtl="0">
              <a:buNone/>
              <a:defRPr>
                <a:solidFill>
                  <a:srgbClr val="003C71"/>
                </a:solidFill>
                <a:latin typeface="Poppins"/>
                <a:ea typeface="Poppins"/>
                <a:cs typeface="Poppins"/>
                <a:sym typeface="Poppins"/>
              </a:defRPr>
            </a:lvl6pPr>
            <a:lvl7pPr lvl="6" rtl="0">
              <a:buNone/>
              <a:defRPr>
                <a:solidFill>
                  <a:srgbClr val="003C71"/>
                </a:solidFill>
                <a:latin typeface="Poppins"/>
                <a:ea typeface="Poppins"/>
                <a:cs typeface="Poppins"/>
                <a:sym typeface="Poppins"/>
              </a:defRPr>
            </a:lvl7pPr>
            <a:lvl8pPr lvl="7" rtl="0">
              <a:buNone/>
              <a:defRPr>
                <a:solidFill>
                  <a:srgbClr val="003C71"/>
                </a:solidFill>
                <a:latin typeface="Poppins"/>
                <a:ea typeface="Poppins"/>
                <a:cs typeface="Poppins"/>
                <a:sym typeface="Poppins"/>
              </a:defRPr>
            </a:lvl8pPr>
            <a:lvl9pPr lvl="8" rtl="0">
              <a:buNone/>
              <a:defRPr>
                <a:solidFill>
                  <a:srgbClr val="003C7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grpSp>
        <p:nvGrpSpPr>
          <p:cNvPr id="149" name="Google Shape;149;p14"/>
          <p:cNvGrpSpPr/>
          <p:nvPr/>
        </p:nvGrpSpPr>
        <p:grpSpPr>
          <a:xfrm>
            <a:off x="581250" y="2743200"/>
            <a:ext cx="8078450" cy="2400350"/>
            <a:chOff x="581250" y="2743200"/>
            <a:chExt cx="8078450" cy="2400350"/>
          </a:xfrm>
        </p:grpSpPr>
        <p:sp>
          <p:nvSpPr>
            <p:cNvPr id="150" name="Google Shape;150;p14"/>
            <p:cNvSpPr/>
            <p:nvPr/>
          </p:nvSpPr>
          <p:spPr>
            <a:xfrm>
              <a:off x="58125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4014200" y="4396250"/>
              <a:ext cx="1212600" cy="747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5730650" y="2743200"/>
              <a:ext cx="1212600" cy="2400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2297725" y="3803075"/>
              <a:ext cx="1212600" cy="134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7680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275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7768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284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7768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1284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248892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299677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249775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300560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420981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471766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592187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642972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593070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643855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593070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643855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592627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643412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744710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7633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81417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7642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81505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7642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81505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4"/>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pic>
        <p:nvPicPr>
          <p:cNvPr id="182" name="Google Shape;182;p14"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3225" y="105325"/>
            <a:ext cx="650400" cy="589500"/>
          </a:xfrm>
          <a:prstGeom prst="rect">
            <a:avLst/>
          </a:prstGeom>
          <a:noFill/>
          <a:ln>
            <a:noFill/>
          </a:ln>
        </p:spPr>
      </p:pic>
      <p:sp>
        <p:nvSpPr>
          <p:cNvPr id="183" name="Google Shape;183;p14"/>
          <p:cNvSpPr/>
          <p:nvPr/>
        </p:nvSpPr>
        <p:spPr>
          <a:xfrm>
            <a:off x="6441325" y="11200"/>
            <a:ext cx="1035900" cy="1023900"/>
          </a:xfrm>
          <a:prstGeom prst="sun">
            <a:avLst>
              <a:gd name="adj" fmla="val 25000"/>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txBox="1">
            <a:spLocks noGrp="1"/>
          </p:cNvSpPr>
          <p:nvPr>
            <p:ph type="body" idx="1"/>
          </p:nvPr>
        </p:nvSpPr>
        <p:spPr>
          <a:xfrm>
            <a:off x="477775" y="1089275"/>
            <a:ext cx="4412700" cy="28710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rtl="0">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rtl="0">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rtl="0">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rtl="0">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rtl="0">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appy Pastel Buildings at Night">
  <p:cSld name="CUSTOM_4_1">
    <p:bg>
      <p:bgPr>
        <a:solidFill>
          <a:srgbClr val="000000"/>
        </a:solidFill>
        <a:effectLst/>
      </p:bgPr>
    </p:bg>
    <p:spTree>
      <p:nvGrpSpPr>
        <p:cNvPr id="1" name="Shape 185"/>
        <p:cNvGrpSpPr/>
        <p:nvPr/>
      </p:nvGrpSpPr>
      <p:grpSpPr>
        <a:xfrm>
          <a:off x="0" y="0"/>
          <a:ext cx="0" cy="0"/>
          <a:chOff x="0" y="0"/>
          <a:chExt cx="0" cy="0"/>
        </a:xfrm>
      </p:grpSpPr>
      <p:sp>
        <p:nvSpPr>
          <p:cNvPr id="186" name="Google Shape;186;p15"/>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rtl="0">
              <a:spcBef>
                <a:spcPts val="0"/>
              </a:spcBef>
              <a:spcAft>
                <a:spcPts val="0"/>
              </a:spcAft>
              <a:buClr>
                <a:srgbClr val="FBFBFB"/>
              </a:buClr>
              <a:buSzPts val="3000"/>
              <a:buNone/>
              <a:defRPr>
                <a:solidFill>
                  <a:srgbClr val="FBFBFB"/>
                </a:solidFill>
              </a:defRPr>
            </a:lvl1pPr>
            <a:lvl2pPr lvl="1" rtl="0">
              <a:spcBef>
                <a:spcPts val="0"/>
              </a:spcBef>
              <a:spcAft>
                <a:spcPts val="0"/>
              </a:spcAft>
              <a:buClr>
                <a:srgbClr val="FBFBFB"/>
              </a:buClr>
              <a:buSzPts val="3000"/>
              <a:buNone/>
              <a:defRPr>
                <a:solidFill>
                  <a:srgbClr val="FBFBFB"/>
                </a:solidFill>
              </a:defRPr>
            </a:lvl2pPr>
            <a:lvl3pPr lvl="2" rtl="0">
              <a:spcBef>
                <a:spcPts val="0"/>
              </a:spcBef>
              <a:spcAft>
                <a:spcPts val="0"/>
              </a:spcAft>
              <a:buClr>
                <a:srgbClr val="FBFBFB"/>
              </a:buClr>
              <a:buSzPts val="3000"/>
              <a:buNone/>
              <a:defRPr>
                <a:solidFill>
                  <a:srgbClr val="FBFBFB"/>
                </a:solidFill>
              </a:defRPr>
            </a:lvl3pPr>
            <a:lvl4pPr lvl="3" rtl="0">
              <a:spcBef>
                <a:spcPts val="0"/>
              </a:spcBef>
              <a:spcAft>
                <a:spcPts val="0"/>
              </a:spcAft>
              <a:buClr>
                <a:srgbClr val="FBFBFB"/>
              </a:buClr>
              <a:buSzPts val="3000"/>
              <a:buNone/>
              <a:defRPr>
                <a:solidFill>
                  <a:srgbClr val="FBFBFB"/>
                </a:solidFill>
              </a:defRPr>
            </a:lvl4pPr>
            <a:lvl5pPr lvl="4" rtl="0">
              <a:spcBef>
                <a:spcPts val="0"/>
              </a:spcBef>
              <a:spcAft>
                <a:spcPts val="0"/>
              </a:spcAft>
              <a:buClr>
                <a:srgbClr val="FBFBFB"/>
              </a:buClr>
              <a:buSzPts val="3000"/>
              <a:buNone/>
              <a:defRPr>
                <a:solidFill>
                  <a:srgbClr val="FBFBFB"/>
                </a:solidFill>
              </a:defRPr>
            </a:lvl5pPr>
            <a:lvl6pPr lvl="5" rtl="0">
              <a:spcBef>
                <a:spcPts val="0"/>
              </a:spcBef>
              <a:spcAft>
                <a:spcPts val="0"/>
              </a:spcAft>
              <a:buClr>
                <a:srgbClr val="FBFBFB"/>
              </a:buClr>
              <a:buSzPts val="3000"/>
              <a:buNone/>
              <a:defRPr>
                <a:solidFill>
                  <a:srgbClr val="FBFBFB"/>
                </a:solidFill>
              </a:defRPr>
            </a:lvl6pPr>
            <a:lvl7pPr lvl="6" rtl="0">
              <a:spcBef>
                <a:spcPts val="0"/>
              </a:spcBef>
              <a:spcAft>
                <a:spcPts val="0"/>
              </a:spcAft>
              <a:buClr>
                <a:srgbClr val="FBFBFB"/>
              </a:buClr>
              <a:buSzPts val="3000"/>
              <a:buNone/>
              <a:defRPr>
                <a:solidFill>
                  <a:srgbClr val="FBFBFB"/>
                </a:solidFill>
              </a:defRPr>
            </a:lvl7pPr>
            <a:lvl8pPr lvl="7" rtl="0">
              <a:spcBef>
                <a:spcPts val="0"/>
              </a:spcBef>
              <a:spcAft>
                <a:spcPts val="0"/>
              </a:spcAft>
              <a:buClr>
                <a:srgbClr val="FBFBFB"/>
              </a:buClr>
              <a:buSzPts val="3000"/>
              <a:buNone/>
              <a:defRPr>
                <a:solidFill>
                  <a:srgbClr val="FBFBFB"/>
                </a:solidFill>
              </a:defRPr>
            </a:lvl8pPr>
            <a:lvl9pPr lvl="8" rtl="0">
              <a:spcBef>
                <a:spcPts val="0"/>
              </a:spcBef>
              <a:spcAft>
                <a:spcPts val="0"/>
              </a:spcAft>
              <a:buClr>
                <a:srgbClr val="FBFBFB"/>
              </a:buClr>
              <a:buSzPts val="3000"/>
              <a:buNone/>
              <a:defRPr>
                <a:solidFill>
                  <a:srgbClr val="FBFBFB"/>
                </a:solidFill>
              </a:defRPr>
            </a:lvl9pPr>
          </a:lstStyle>
          <a:p>
            <a:endParaRPr/>
          </a:p>
        </p:txBody>
      </p:sp>
      <p:sp>
        <p:nvSpPr>
          <p:cNvPr id="187" name="Google Shape;187;p15"/>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solidFill>
                  <a:srgbClr val="FBFBFB"/>
                </a:solidFill>
                <a:latin typeface="Poppins"/>
                <a:ea typeface="Poppins"/>
                <a:cs typeface="Poppins"/>
                <a:sym typeface="Poppins"/>
              </a:defRPr>
            </a:lvl1pPr>
            <a:lvl2pPr lvl="1" rtl="0">
              <a:buNone/>
              <a:defRPr>
                <a:solidFill>
                  <a:srgbClr val="FBFBFB"/>
                </a:solidFill>
                <a:latin typeface="Poppins"/>
                <a:ea typeface="Poppins"/>
                <a:cs typeface="Poppins"/>
                <a:sym typeface="Poppins"/>
              </a:defRPr>
            </a:lvl2pPr>
            <a:lvl3pPr lvl="2" rtl="0">
              <a:buNone/>
              <a:defRPr>
                <a:solidFill>
                  <a:srgbClr val="FBFBFB"/>
                </a:solidFill>
                <a:latin typeface="Poppins"/>
                <a:ea typeface="Poppins"/>
                <a:cs typeface="Poppins"/>
                <a:sym typeface="Poppins"/>
              </a:defRPr>
            </a:lvl3pPr>
            <a:lvl4pPr lvl="3" rtl="0">
              <a:buNone/>
              <a:defRPr>
                <a:solidFill>
                  <a:srgbClr val="FBFBFB"/>
                </a:solidFill>
                <a:latin typeface="Poppins"/>
                <a:ea typeface="Poppins"/>
                <a:cs typeface="Poppins"/>
                <a:sym typeface="Poppins"/>
              </a:defRPr>
            </a:lvl4pPr>
            <a:lvl5pPr lvl="4" rtl="0">
              <a:buNone/>
              <a:defRPr>
                <a:solidFill>
                  <a:srgbClr val="FBFBFB"/>
                </a:solidFill>
                <a:latin typeface="Poppins"/>
                <a:ea typeface="Poppins"/>
                <a:cs typeface="Poppins"/>
                <a:sym typeface="Poppins"/>
              </a:defRPr>
            </a:lvl5pPr>
            <a:lvl6pPr lvl="5" rtl="0">
              <a:buNone/>
              <a:defRPr>
                <a:solidFill>
                  <a:srgbClr val="FBFBFB"/>
                </a:solidFill>
                <a:latin typeface="Poppins"/>
                <a:ea typeface="Poppins"/>
                <a:cs typeface="Poppins"/>
                <a:sym typeface="Poppins"/>
              </a:defRPr>
            </a:lvl6pPr>
            <a:lvl7pPr lvl="6" rtl="0">
              <a:buNone/>
              <a:defRPr>
                <a:solidFill>
                  <a:srgbClr val="FBFBFB"/>
                </a:solidFill>
                <a:latin typeface="Poppins"/>
                <a:ea typeface="Poppins"/>
                <a:cs typeface="Poppins"/>
                <a:sym typeface="Poppins"/>
              </a:defRPr>
            </a:lvl7pPr>
            <a:lvl8pPr lvl="7" rtl="0">
              <a:buNone/>
              <a:defRPr>
                <a:solidFill>
                  <a:srgbClr val="FBFBFB"/>
                </a:solidFill>
                <a:latin typeface="Poppins"/>
                <a:ea typeface="Poppins"/>
                <a:cs typeface="Poppins"/>
                <a:sym typeface="Poppins"/>
              </a:defRPr>
            </a:lvl8pPr>
            <a:lvl9pPr lvl="8" rtl="0">
              <a:buNone/>
              <a:defRPr>
                <a:solidFill>
                  <a:srgbClr val="FBFBFB"/>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grpSp>
        <p:nvGrpSpPr>
          <p:cNvPr id="188" name="Google Shape;188;p15"/>
          <p:cNvGrpSpPr/>
          <p:nvPr/>
        </p:nvGrpSpPr>
        <p:grpSpPr>
          <a:xfrm>
            <a:off x="581250" y="2743200"/>
            <a:ext cx="8078450" cy="2400350"/>
            <a:chOff x="581250" y="2743200"/>
            <a:chExt cx="8078450" cy="2400350"/>
          </a:xfrm>
        </p:grpSpPr>
        <p:sp>
          <p:nvSpPr>
            <p:cNvPr id="189" name="Google Shape;189;p15"/>
            <p:cNvSpPr/>
            <p:nvPr/>
          </p:nvSpPr>
          <p:spPr>
            <a:xfrm>
              <a:off x="581250" y="3366650"/>
              <a:ext cx="1212600" cy="1776600"/>
            </a:xfrm>
            <a:prstGeom prst="rect">
              <a:avLst/>
            </a:prstGeom>
            <a:solidFill>
              <a:srgbClr val="1C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4014200" y="4396250"/>
              <a:ext cx="1212600" cy="747300"/>
            </a:xfrm>
            <a:prstGeom prst="rect">
              <a:avLst/>
            </a:prstGeom>
            <a:solidFill>
              <a:srgbClr val="1C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5730650" y="2743200"/>
              <a:ext cx="1212600" cy="2400000"/>
            </a:xfrm>
            <a:prstGeom prst="rect">
              <a:avLst/>
            </a:prstGeom>
            <a:solidFill>
              <a:srgbClr val="1C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2297725" y="3803075"/>
              <a:ext cx="1212600" cy="1340400"/>
            </a:xfrm>
            <a:prstGeom prst="rect">
              <a:avLst/>
            </a:prstGeom>
            <a:solidFill>
              <a:srgbClr val="1C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76805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127590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77687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128472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77687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128472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2488925" y="41352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2996775" y="41352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2497750" y="46803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3005600" y="46803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4209813"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4717663"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5921875" y="35685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6429725" y="35685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5930700" y="41136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6438550" y="41136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5930700"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6438550"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5926275" y="30234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6434125" y="30234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7447100" y="3366650"/>
              <a:ext cx="1212600" cy="1776600"/>
            </a:xfrm>
            <a:prstGeom prst="rect">
              <a:avLst/>
            </a:prstGeom>
            <a:solidFill>
              <a:srgbClr val="1C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763390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814175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764272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815057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764272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815057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5"/>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FFFFFF"/>
                </a:solidFill>
                <a:latin typeface="Poppins"/>
                <a:ea typeface="Poppins"/>
                <a:cs typeface="Poppins"/>
                <a:sym typeface="Poppins"/>
              </a:rPr>
              <a:t>General Supplies and Services</a:t>
            </a:r>
            <a:endParaRPr>
              <a:solidFill>
                <a:srgbClr val="FFFFFF"/>
              </a:solidFill>
              <a:latin typeface="Poppins"/>
              <a:ea typeface="Poppins"/>
              <a:cs typeface="Poppins"/>
              <a:sym typeface="Poppins"/>
            </a:endParaRPr>
          </a:p>
        </p:txBody>
      </p:sp>
      <p:sp>
        <p:nvSpPr>
          <p:cNvPr id="221" name="Google Shape;221;p15"/>
          <p:cNvSpPr/>
          <p:nvPr/>
        </p:nvSpPr>
        <p:spPr>
          <a:xfrm>
            <a:off x="6874000" y="131000"/>
            <a:ext cx="548700" cy="804300"/>
          </a:xfrm>
          <a:prstGeom prst="moon">
            <a:avLst>
              <a:gd name="adj" fmla="val 50000"/>
            </a:avLst>
          </a:prstGeom>
          <a:solidFill>
            <a:srgbClr val="80808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txBox="1">
            <a:spLocks noGrp="1"/>
          </p:cNvSpPr>
          <p:nvPr>
            <p:ph type="body" idx="1"/>
          </p:nvPr>
        </p:nvSpPr>
        <p:spPr>
          <a:xfrm>
            <a:off x="477775" y="1089275"/>
            <a:ext cx="8510700" cy="29760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FFFFFF"/>
              </a:buClr>
              <a:buSzPts val="2500"/>
              <a:buChar char="●"/>
              <a:defRPr sz="2500">
                <a:solidFill>
                  <a:srgbClr val="FFFFFF"/>
                </a:solidFill>
              </a:defRPr>
            </a:lvl1pPr>
            <a:lvl2pPr marL="914400" lvl="1" indent="-374650" rtl="0">
              <a:spcBef>
                <a:spcPts val="0"/>
              </a:spcBef>
              <a:spcAft>
                <a:spcPts val="0"/>
              </a:spcAft>
              <a:buClr>
                <a:srgbClr val="FFFFFF"/>
              </a:buClr>
              <a:buSzPts val="2300"/>
              <a:buChar char="○"/>
              <a:defRPr sz="2300">
                <a:solidFill>
                  <a:srgbClr val="FFFFFF"/>
                </a:solidFill>
              </a:defRPr>
            </a:lvl2pPr>
            <a:lvl3pPr marL="1371600" lvl="2" indent="-368300" rtl="0">
              <a:spcBef>
                <a:spcPts val="0"/>
              </a:spcBef>
              <a:spcAft>
                <a:spcPts val="0"/>
              </a:spcAft>
              <a:buClr>
                <a:srgbClr val="FFFFFF"/>
              </a:buClr>
              <a:buSzPts val="2200"/>
              <a:buChar char="■"/>
              <a:defRPr sz="2200">
                <a:solidFill>
                  <a:srgbClr val="FFFFFF"/>
                </a:solidFill>
              </a:defRPr>
            </a:lvl3pPr>
            <a:lvl4pPr marL="1828800" lvl="3" indent="-349250" rtl="0">
              <a:spcBef>
                <a:spcPts val="0"/>
              </a:spcBef>
              <a:spcAft>
                <a:spcPts val="0"/>
              </a:spcAft>
              <a:buClr>
                <a:srgbClr val="FFFFFF"/>
              </a:buClr>
              <a:buSzPts val="1900"/>
              <a:buChar char="●"/>
              <a:defRPr sz="1900">
                <a:solidFill>
                  <a:srgbClr val="FFFFFF"/>
                </a:solidFill>
              </a:defRPr>
            </a:lvl4pPr>
            <a:lvl5pPr marL="2286000" lvl="4" indent="-336550" rtl="0">
              <a:spcBef>
                <a:spcPts val="0"/>
              </a:spcBef>
              <a:spcAft>
                <a:spcPts val="0"/>
              </a:spcAft>
              <a:buClr>
                <a:srgbClr val="FFFFFF"/>
              </a:buClr>
              <a:buSzPts val="1700"/>
              <a:buChar char="○"/>
              <a:defRPr sz="1700">
                <a:solidFill>
                  <a:srgbClr val="FFFFFF"/>
                </a:solidFill>
              </a:defRPr>
            </a:lvl5pPr>
            <a:lvl6pPr marL="2743200" lvl="5" indent="-323850" rtl="0">
              <a:spcBef>
                <a:spcPts val="0"/>
              </a:spcBef>
              <a:spcAft>
                <a:spcPts val="0"/>
              </a:spcAft>
              <a:buClr>
                <a:srgbClr val="FFFFFF"/>
              </a:buClr>
              <a:buSzPts val="1500"/>
              <a:buChar char="■"/>
              <a:defRPr sz="1500">
                <a:solidFill>
                  <a:srgbClr val="FFFFFF"/>
                </a:solidFill>
              </a:defRPr>
            </a:lvl6pPr>
            <a:lvl7pPr marL="3200400" lvl="6" indent="-292100" rtl="0">
              <a:spcBef>
                <a:spcPts val="0"/>
              </a:spcBef>
              <a:spcAft>
                <a:spcPts val="0"/>
              </a:spcAft>
              <a:buClr>
                <a:srgbClr val="FFFFFF"/>
              </a:buClr>
              <a:buSzPts val="1000"/>
              <a:buChar char="●"/>
              <a:defRPr sz="1000">
                <a:solidFill>
                  <a:srgbClr val="FFFFFF"/>
                </a:solidFill>
              </a:defRPr>
            </a:lvl7pPr>
            <a:lvl8pPr marL="3657600" lvl="7" indent="-292100" rtl="0">
              <a:spcBef>
                <a:spcPts val="0"/>
              </a:spcBef>
              <a:spcAft>
                <a:spcPts val="0"/>
              </a:spcAft>
              <a:buClr>
                <a:srgbClr val="FFFFFF"/>
              </a:buClr>
              <a:buSzPts val="1000"/>
              <a:buChar char="○"/>
              <a:defRPr sz="1000">
                <a:solidFill>
                  <a:srgbClr val="FFFFFF"/>
                </a:solidFill>
              </a:defRPr>
            </a:lvl8pPr>
            <a:lvl9pPr marL="4114800" lvl="8" indent="-292100" rtl="0">
              <a:spcBef>
                <a:spcPts val="0"/>
              </a:spcBef>
              <a:spcAft>
                <a:spcPts val="0"/>
              </a:spcAft>
              <a:buClr>
                <a:srgbClr val="FFFFFF"/>
              </a:buClr>
              <a:buSzPts val="1000"/>
              <a:buChar char="■"/>
              <a:defRPr sz="1000">
                <a:solidFill>
                  <a:srgbClr val="FFFFFF"/>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rca Background">
  <p:cSld name="CUSTOM_3">
    <p:spTree>
      <p:nvGrpSpPr>
        <p:cNvPr id="1" name="Shape 223"/>
        <p:cNvGrpSpPr/>
        <p:nvPr/>
      </p:nvGrpSpPr>
      <p:grpSpPr>
        <a:xfrm>
          <a:off x="0" y="0"/>
          <a:ext cx="0" cy="0"/>
          <a:chOff x="0" y="0"/>
          <a:chExt cx="0" cy="0"/>
        </a:xfrm>
      </p:grpSpPr>
      <p:sp>
        <p:nvSpPr>
          <p:cNvPr id="224" name="Google Shape;224;p16"/>
          <p:cNvSpPr/>
          <p:nvPr/>
        </p:nvSpPr>
        <p:spPr>
          <a:xfrm>
            <a:off x="3888100" y="0"/>
            <a:ext cx="5256000" cy="589500"/>
          </a:xfrm>
          <a:prstGeom prst="flowChartAlternateProcess">
            <a:avLst/>
          </a:prstGeom>
          <a:solidFill>
            <a:srgbClr val="EEEAEA">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0" y="4547675"/>
            <a:ext cx="9144000" cy="589500"/>
          </a:xfrm>
          <a:prstGeom prst="flowChartAlternateProcess">
            <a:avLst/>
          </a:prstGeom>
          <a:solidFill>
            <a:srgbClr val="EEEAEA">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a:buNone/>
              <a:defRPr>
                <a:latin typeface="Poppins"/>
                <a:ea typeface="Poppins"/>
                <a:cs typeface="Poppins"/>
                <a:sym typeface="Poppins"/>
              </a:defRPr>
            </a:lvl1pPr>
            <a:lvl2pPr lvl="1">
              <a:buNone/>
              <a:defRPr>
                <a:latin typeface="Poppins"/>
                <a:ea typeface="Poppins"/>
                <a:cs typeface="Poppins"/>
                <a:sym typeface="Poppins"/>
              </a:defRPr>
            </a:lvl2pPr>
            <a:lvl3pPr lvl="2">
              <a:buNone/>
              <a:defRPr>
                <a:latin typeface="Poppins"/>
                <a:ea typeface="Poppins"/>
                <a:cs typeface="Poppins"/>
                <a:sym typeface="Poppins"/>
              </a:defRPr>
            </a:lvl3pPr>
            <a:lvl4pPr lvl="3">
              <a:buNone/>
              <a:defRPr>
                <a:latin typeface="Poppins"/>
                <a:ea typeface="Poppins"/>
                <a:cs typeface="Poppins"/>
                <a:sym typeface="Poppins"/>
              </a:defRPr>
            </a:lvl4pPr>
            <a:lvl5pPr lvl="4">
              <a:buNone/>
              <a:defRPr>
                <a:latin typeface="Poppins"/>
                <a:ea typeface="Poppins"/>
                <a:cs typeface="Poppins"/>
                <a:sym typeface="Poppins"/>
              </a:defRPr>
            </a:lvl5pPr>
            <a:lvl6pPr lvl="5">
              <a:buNone/>
              <a:defRPr>
                <a:latin typeface="Poppins"/>
                <a:ea typeface="Poppins"/>
                <a:cs typeface="Poppins"/>
                <a:sym typeface="Poppins"/>
              </a:defRPr>
            </a:lvl6pPr>
            <a:lvl7pPr lvl="6">
              <a:buNone/>
              <a:defRPr>
                <a:latin typeface="Poppins"/>
                <a:ea typeface="Poppins"/>
                <a:cs typeface="Poppins"/>
                <a:sym typeface="Poppins"/>
              </a:defRPr>
            </a:lvl7pPr>
            <a:lvl8pPr lvl="7">
              <a:buNone/>
              <a:defRPr>
                <a:latin typeface="Poppins"/>
                <a:ea typeface="Poppins"/>
                <a:cs typeface="Poppins"/>
                <a:sym typeface="Poppins"/>
              </a:defRPr>
            </a:lvl8pPr>
            <a:lvl9pPr lvl="8">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pic>
        <p:nvPicPr>
          <p:cNvPr id="227" name="Google Shape;227;p16"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3225" y="105325"/>
            <a:ext cx="650400" cy="589500"/>
          </a:xfrm>
          <a:prstGeom prst="rect">
            <a:avLst/>
          </a:prstGeom>
          <a:noFill/>
          <a:ln>
            <a:noFill/>
          </a:ln>
        </p:spPr>
      </p:pic>
      <p:sp>
        <p:nvSpPr>
          <p:cNvPr id="228" name="Google Shape;228;p16"/>
          <p:cNvSpPr/>
          <p:nvPr/>
        </p:nvSpPr>
        <p:spPr>
          <a:xfrm>
            <a:off x="0" y="3410756"/>
            <a:ext cx="9144000" cy="589500"/>
          </a:xfrm>
          <a:prstGeom prst="flowChartAlternateProcess">
            <a:avLst/>
          </a:prstGeom>
          <a:solidFill>
            <a:srgbClr val="EEEAEA">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a:solidFill>
                <a:srgbClr val="003C71"/>
              </a:solidFill>
              <a:latin typeface="Poppins"/>
              <a:ea typeface="Poppins"/>
              <a:cs typeface="Poppins"/>
              <a:sym typeface="Poppins"/>
            </a:endParaRPr>
          </a:p>
        </p:txBody>
      </p:sp>
      <p:sp>
        <p:nvSpPr>
          <p:cNvPr id="230" name="Google Shape;230;p16"/>
          <p:cNvSpPr/>
          <p:nvPr/>
        </p:nvSpPr>
        <p:spPr>
          <a:xfrm>
            <a:off x="73125" y="2273825"/>
            <a:ext cx="9070800" cy="589500"/>
          </a:xfrm>
          <a:prstGeom prst="flowChartAlternateProcess">
            <a:avLst/>
          </a:prstGeom>
          <a:solidFill>
            <a:srgbClr val="EEEAEA">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3888100" y="1136919"/>
            <a:ext cx="5256000" cy="589500"/>
          </a:xfrm>
          <a:prstGeom prst="flowChartAlternateProcess">
            <a:avLst/>
          </a:prstGeom>
          <a:solidFill>
            <a:srgbClr val="EEEAEA">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0" y="0"/>
            <a:ext cx="3888000" cy="2295000"/>
          </a:xfrm>
          <a:prstGeom prst="flowChartAlternateProcess">
            <a:avLst/>
          </a:prstGeom>
          <a:solidFill>
            <a:srgbClr val="003C71">
              <a:alpha val="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865375" y="265750"/>
            <a:ext cx="1974600" cy="1643700"/>
          </a:xfrm>
          <a:prstGeom prst="star5">
            <a:avLst>
              <a:gd name="adj" fmla="val 19098"/>
              <a:gd name="hf" fmla="val 105146"/>
              <a:gd name="vf" fmla="val 110557"/>
            </a:avLst>
          </a:prstGeom>
          <a:solidFill>
            <a:srgbClr val="FBFBFB">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rtl="0">
              <a:spcBef>
                <a:spcPts val="0"/>
              </a:spcBef>
              <a:spcAft>
                <a:spcPts val="0"/>
              </a:spcAft>
              <a:buClr>
                <a:srgbClr val="003C71"/>
              </a:buClr>
              <a:buSzPts val="3000"/>
              <a:buNone/>
              <a:defRPr>
                <a:solidFill>
                  <a:srgbClr val="003C71"/>
                </a:solidFill>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
        <p:nvSpPr>
          <p:cNvPr id="235" name="Google Shape;235;p16"/>
          <p:cNvSpPr txBox="1">
            <a:spLocks noGrp="1"/>
          </p:cNvSpPr>
          <p:nvPr>
            <p:ph type="body" idx="1"/>
          </p:nvPr>
        </p:nvSpPr>
        <p:spPr>
          <a:xfrm>
            <a:off x="477775" y="1089275"/>
            <a:ext cx="4412700" cy="8199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rtl="0">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rtl="0">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rtl="0">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rtl="0">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rtl="0">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lain White Background">
  <p:cSld name="CUSTOM_3_1">
    <p:spTree>
      <p:nvGrpSpPr>
        <p:cNvPr id="1" name="Shape 236"/>
        <p:cNvGrpSpPr/>
        <p:nvPr/>
      </p:nvGrpSpPr>
      <p:grpSpPr>
        <a:xfrm>
          <a:off x="0" y="0"/>
          <a:ext cx="0" cy="0"/>
          <a:chOff x="0" y="0"/>
          <a:chExt cx="0" cy="0"/>
        </a:xfrm>
      </p:grpSpPr>
      <p:sp>
        <p:nvSpPr>
          <p:cNvPr id="237" name="Google Shape;237;p17"/>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rtl="0">
              <a:spcBef>
                <a:spcPts val="0"/>
              </a:spcBef>
              <a:spcAft>
                <a:spcPts val="0"/>
              </a:spcAft>
              <a:buClr>
                <a:srgbClr val="003C71"/>
              </a:buClr>
              <a:buSzPts val="3000"/>
              <a:buNone/>
              <a:defRPr>
                <a:solidFill>
                  <a:srgbClr val="003C71"/>
                </a:solidFill>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
        <p:nvSpPr>
          <p:cNvPr id="238" name="Google Shape;238;p17"/>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latin typeface="Poppins"/>
                <a:ea typeface="Poppins"/>
                <a:cs typeface="Poppins"/>
                <a:sym typeface="Poppins"/>
              </a:defRPr>
            </a:lvl1pPr>
            <a:lvl2pPr lvl="1" rtl="0">
              <a:buNone/>
              <a:defRPr>
                <a:latin typeface="Poppins"/>
                <a:ea typeface="Poppins"/>
                <a:cs typeface="Poppins"/>
                <a:sym typeface="Poppins"/>
              </a:defRPr>
            </a:lvl2pPr>
            <a:lvl3pPr lvl="2" rtl="0">
              <a:buNone/>
              <a:defRPr>
                <a:latin typeface="Poppins"/>
                <a:ea typeface="Poppins"/>
                <a:cs typeface="Poppins"/>
                <a:sym typeface="Poppins"/>
              </a:defRPr>
            </a:lvl3pPr>
            <a:lvl4pPr lvl="3" rtl="0">
              <a:buNone/>
              <a:defRPr>
                <a:latin typeface="Poppins"/>
                <a:ea typeface="Poppins"/>
                <a:cs typeface="Poppins"/>
                <a:sym typeface="Poppins"/>
              </a:defRPr>
            </a:lvl4pPr>
            <a:lvl5pPr lvl="4" rtl="0">
              <a:buNone/>
              <a:defRPr>
                <a:latin typeface="Poppins"/>
                <a:ea typeface="Poppins"/>
                <a:cs typeface="Poppins"/>
                <a:sym typeface="Poppins"/>
              </a:defRPr>
            </a:lvl5pPr>
            <a:lvl6pPr lvl="5" rtl="0">
              <a:buNone/>
              <a:defRPr>
                <a:latin typeface="Poppins"/>
                <a:ea typeface="Poppins"/>
                <a:cs typeface="Poppins"/>
                <a:sym typeface="Poppins"/>
              </a:defRPr>
            </a:lvl6pPr>
            <a:lvl7pPr lvl="6" rtl="0">
              <a:buNone/>
              <a:defRPr>
                <a:latin typeface="Poppins"/>
                <a:ea typeface="Poppins"/>
                <a:cs typeface="Poppins"/>
                <a:sym typeface="Poppins"/>
              </a:defRPr>
            </a:lvl7pPr>
            <a:lvl8pPr lvl="7" rtl="0">
              <a:buNone/>
              <a:defRPr>
                <a:latin typeface="Poppins"/>
                <a:ea typeface="Poppins"/>
                <a:cs typeface="Poppins"/>
                <a:sym typeface="Poppins"/>
              </a:defRPr>
            </a:lvl8pPr>
            <a:lvl9pPr lvl="8" rtl="0">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pic>
        <p:nvPicPr>
          <p:cNvPr id="239" name="Google Shape;239;p17"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3225" y="105325"/>
            <a:ext cx="650400" cy="589500"/>
          </a:xfrm>
          <a:prstGeom prst="rect">
            <a:avLst/>
          </a:prstGeom>
          <a:noFill/>
          <a:ln>
            <a:noFill/>
          </a:ln>
        </p:spPr>
      </p:pic>
      <p:sp>
        <p:nvSpPr>
          <p:cNvPr id="240" name="Google Shape;240;p17"/>
          <p:cNvSpPr txBox="1">
            <a:spLocks noGrp="1"/>
          </p:cNvSpPr>
          <p:nvPr>
            <p:ph type="body" idx="1"/>
          </p:nvPr>
        </p:nvSpPr>
        <p:spPr>
          <a:xfrm>
            <a:off x="477775" y="1089275"/>
            <a:ext cx="4412700" cy="28710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rtl="0">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rtl="0">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rtl="0">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rtl="0">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rtl="0">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lain White - No Branding">
  <p:cSld name="CUSTOM_3_1_1">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rtl="0">
              <a:spcBef>
                <a:spcPts val="0"/>
              </a:spcBef>
              <a:spcAft>
                <a:spcPts val="0"/>
              </a:spcAft>
              <a:buClr>
                <a:srgbClr val="003C71"/>
              </a:buClr>
              <a:buSzPts val="3000"/>
              <a:buNone/>
              <a:defRPr>
                <a:solidFill>
                  <a:srgbClr val="003C71"/>
                </a:solidFill>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
        <p:nvSpPr>
          <p:cNvPr id="243" name="Google Shape;243;p18"/>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latin typeface="Poppins"/>
                <a:ea typeface="Poppins"/>
                <a:cs typeface="Poppins"/>
                <a:sym typeface="Poppins"/>
              </a:defRPr>
            </a:lvl1pPr>
            <a:lvl2pPr lvl="1" rtl="0">
              <a:buNone/>
              <a:defRPr>
                <a:latin typeface="Poppins"/>
                <a:ea typeface="Poppins"/>
                <a:cs typeface="Poppins"/>
                <a:sym typeface="Poppins"/>
              </a:defRPr>
            </a:lvl2pPr>
            <a:lvl3pPr lvl="2" rtl="0">
              <a:buNone/>
              <a:defRPr>
                <a:latin typeface="Poppins"/>
                <a:ea typeface="Poppins"/>
                <a:cs typeface="Poppins"/>
                <a:sym typeface="Poppins"/>
              </a:defRPr>
            </a:lvl3pPr>
            <a:lvl4pPr lvl="3" rtl="0">
              <a:buNone/>
              <a:defRPr>
                <a:latin typeface="Poppins"/>
                <a:ea typeface="Poppins"/>
                <a:cs typeface="Poppins"/>
                <a:sym typeface="Poppins"/>
              </a:defRPr>
            </a:lvl4pPr>
            <a:lvl5pPr lvl="4" rtl="0">
              <a:buNone/>
              <a:defRPr>
                <a:latin typeface="Poppins"/>
                <a:ea typeface="Poppins"/>
                <a:cs typeface="Poppins"/>
                <a:sym typeface="Poppins"/>
              </a:defRPr>
            </a:lvl5pPr>
            <a:lvl6pPr lvl="5" rtl="0">
              <a:buNone/>
              <a:defRPr>
                <a:latin typeface="Poppins"/>
                <a:ea typeface="Poppins"/>
                <a:cs typeface="Poppins"/>
                <a:sym typeface="Poppins"/>
              </a:defRPr>
            </a:lvl6pPr>
            <a:lvl7pPr lvl="6" rtl="0">
              <a:buNone/>
              <a:defRPr>
                <a:latin typeface="Poppins"/>
                <a:ea typeface="Poppins"/>
                <a:cs typeface="Poppins"/>
                <a:sym typeface="Poppins"/>
              </a:defRPr>
            </a:lvl7pPr>
            <a:lvl8pPr lvl="7" rtl="0">
              <a:buNone/>
              <a:defRPr>
                <a:latin typeface="Poppins"/>
                <a:ea typeface="Poppins"/>
                <a:cs typeface="Poppins"/>
                <a:sym typeface="Poppins"/>
              </a:defRPr>
            </a:lvl8pPr>
            <a:lvl9pPr lvl="8" rtl="0">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244" name="Google Shape;244;p18"/>
          <p:cNvSpPr/>
          <p:nvPr/>
        </p:nvSpPr>
        <p:spPr>
          <a:xfrm>
            <a:off x="32275" y="4134175"/>
            <a:ext cx="3881700" cy="96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 with Black Top - Plain">
  <p:cSld name="CUSTOM_1">
    <p:spTree>
      <p:nvGrpSpPr>
        <p:cNvPr id="1" name="Shape 245"/>
        <p:cNvGrpSpPr/>
        <p:nvPr/>
      </p:nvGrpSpPr>
      <p:grpSpPr>
        <a:xfrm>
          <a:off x="0" y="0"/>
          <a:ext cx="0" cy="0"/>
          <a:chOff x="0" y="0"/>
          <a:chExt cx="0" cy="0"/>
        </a:xfrm>
      </p:grpSpPr>
      <p:sp>
        <p:nvSpPr>
          <p:cNvPr id="246" name="Google Shape;246;p19"/>
          <p:cNvSpPr/>
          <p:nvPr/>
        </p:nvSpPr>
        <p:spPr>
          <a:xfrm>
            <a:off x="-11700" y="0"/>
            <a:ext cx="9167400" cy="853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247" name="Google Shape;247;p19"/>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a:spcBef>
                <a:spcPts val="0"/>
              </a:spcBef>
              <a:spcAft>
                <a:spcPts val="0"/>
              </a:spcAft>
              <a:buClr>
                <a:srgbClr val="FFFFFF"/>
              </a:buClr>
              <a:buSzPts val="3000"/>
              <a:buNone/>
              <a:defRPr>
                <a:solidFill>
                  <a:srgbClr val="FFFFFF"/>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a:endParaRPr/>
          </a:p>
        </p:txBody>
      </p:sp>
      <p:sp>
        <p:nvSpPr>
          <p:cNvPr id="248" name="Google Shape;248;p19"/>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a:buNone/>
              <a:defRPr>
                <a:latin typeface="Poppins"/>
                <a:ea typeface="Poppins"/>
                <a:cs typeface="Poppins"/>
                <a:sym typeface="Poppins"/>
              </a:defRPr>
            </a:lvl1pPr>
            <a:lvl2pPr lvl="1">
              <a:buNone/>
              <a:defRPr>
                <a:latin typeface="Poppins"/>
                <a:ea typeface="Poppins"/>
                <a:cs typeface="Poppins"/>
                <a:sym typeface="Poppins"/>
              </a:defRPr>
            </a:lvl2pPr>
            <a:lvl3pPr lvl="2">
              <a:buNone/>
              <a:defRPr>
                <a:latin typeface="Poppins"/>
                <a:ea typeface="Poppins"/>
                <a:cs typeface="Poppins"/>
                <a:sym typeface="Poppins"/>
              </a:defRPr>
            </a:lvl3pPr>
            <a:lvl4pPr lvl="3">
              <a:buNone/>
              <a:defRPr>
                <a:latin typeface="Poppins"/>
                <a:ea typeface="Poppins"/>
                <a:cs typeface="Poppins"/>
                <a:sym typeface="Poppins"/>
              </a:defRPr>
            </a:lvl4pPr>
            <a:lvl5pPr lvl="4">
              <a:buNone/>
              <a:defRPr>
                <a:latin typeface="Poppins"/>
                <a:ea typeface="Poppins"/>
                <a:cs typeface="Poppins"/>
                <a:sym typeface="Poppins"/>
              </a:defRPr>
            </a:lvl5pPr>
            <a:lvl6pPr lvl="5">
              <a:buNone/>
              <a:defRPr>
                <a:latin typeface="Poppins"/>
                <a:ea typeface="Poppins"/>
                <a:cs typeface="Poppins"/>
                <a:sym typeface="Poppins"/>
              </a:defRPr>
            </a:lvl6pPr>
            <a:lvl7pPr lvl="6">
              <a:buNone/>
              <a:defRPr>
                <a:latin typeface="Poppins"/>
                <a:ea typeface="Poppins"/>
                <a:cs typeface="Poppins"/>
                <a:sym typeface="Poppins"/>
              </a:defRPr>
            </a:lvl7pPr>
            <a:lvl8pPr lvl="7">
              <a:buNone/>
              <a:defRPr>
                <a:latin typeface="Poppins"/>
                <a:ea typeface="Poppins"/>
                <a:cs typeface="Poppins"/>
                <a:sym typeface="Poppins"/>
              </a:defRPr>
            </a:lvl8pPr>
            <a:lvl9pPr lvl="8">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249" name="Google Shape;249;p19"/>
          <p:cNvSpPr txBox="1">
            <a:spLocks noGrp="1"/>
          </p:cNvSpPr>
          <p:nvPr>
            <p:ph type="body" idx="1"/>
          </p:nvPr>
        </p:nvSpPr>
        <p:spPr>
          <a:xfrm>
            <a:off x="477775" y="1089275"/>
            <a:ext cx="4412700" cy="8199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0000"/>
              </a:buClr>
              <a:buSzPts val="2500"/>
              <a:buChar char="●"/>
              <a:defRPr sz="2500">
                <a:solidFill>
                  <a:srgbClr val="000000"/>
                </a:solidFill>
              </a:defRPr>
            </a:lvl1pPr>
            <a:lvl2pPr marL="914400" lvl="1" indent="-374650" rtl="0">
              <a:spcBef>
                <a:spcPts val="0"/>
              </a:spcBef>
              <a:spcAft>
                <a:spcPts val="0"/>
              </a:spcAft>
              <a:buClr>
                <a:srgbClr val="000000"/>
              </a:buClr>
              <a:buSzPts val="2300"/>
              <a:buChar char="○"/>
              <a:defRPr sz="2300">
                <a:solidFill>
                  <a:srgbClr val="000000"/>
                </a:solidFill>
              </a:defRPr>
            </a:lvl2pPr>
            <a:lvl3pPr marL="1371600" lvl="2" indent="-368300" rtl="0">
              <a:spcBef>
                <a:spcPts val="0"/>
              </a:spcBef>
              <a:spcAft>
                <a:spcPts val="0"/>
              </a:spcAft>
              <a:buClr>
                <a:srgbClr val="000000"/>
              </a:buClr>
              <a:buSzPts val="2200"/>
              <a:buChar char="■"/>
              <a:defRPr sz="2200">
                <a:solidFill>
                  <a:srgbClr val="000000"/>
                </a:solidFill>
              </a:defRPr>
            </a:lvl3pPr>
            <a:lvl4pPr marL="1828800" lvl="3" indent="-349250" rtl="0">
              <a:spcBef>
                <a:spcPts val="0"/>
              </a:spcBef>
              <a:spcAft>
                <a:spcPts val="0"/>
              </a:spcAft>
              <a:buClr>
                <a:srgbClr val="000000"/>
              </a:buClr>
              <a:buSzPts val="1900"/>
              <a:buChar char="●"/>
              <a:defRPr sz="1900">
                <a:solidFill>
                  <a:srgbClr val="000000"/>
                </a:solidFill>
              </a:defRPr>
            </a:lvl4pPr>
            <a:lvl5pPr marL="2286000" lvl="4" indent="-336550" rtl="0">
              <a:spcBef>
                <a:spcPts val="0"/>
              </a:spcBef>
              <a:spcAft>
                <a:spcPts val="0"/>
              </a:spcAft>
              <a:buClr>
                <a:srgbClr val="000000"/>
              </a:buClr>
              <a:buSzPts val="1700"/>
              <a:buChar char="○"/>
              <a:defRPr sz="1700">
                <a:solidFill>
                  <a:srgbClr val="000000"/>
                </a:solidFill>
              </a:defRPr>
            </a:lvl5pPr>
            <a:lvl6pPr marL="2743200" lvl="5" indent="-323850" rtl="0">
              <a:spcBef>
                <a:spcPts val="0"/>
              </a:spcBef>
              <a:spcAft>
                <a:spcPts val="0"/>
              </a:spcAft>
              <a:buClr>
                <a:srgbClr val="000000"/>
              </a:buClr>
              <a:buSzPts val="1500"/>
              <a:buChar char="■"/>
              <a:defRPr sz="1500">
                <a:solidFill>
                  <a:srgbClr val="000000"/>
                </a:solidFill>
              </a:defRPr>
            </a:lvl6pPr>
            <a:lvl7pPr marL="3200400" lvl="6" indent="-292100" rtl="0">
              <a:spcBef>
                <a:spcPts val="0"/>
              </a:spcBef>
              <a:spcAft>
                <a:spcPts val="0"/>
              </a:spcAft>
              <a:buClr>
                <a:srgbClr val="000000"/>
              </a:buClr>
              <a:buSzPts val="1000"/>
              <a:buChar char="●"/>
              <a:defRPr sz="1000">
                <a:solidFill>
                  <a:srgbClr val="000000"/>
                </a:solidFill>
              </a:defRPr>
            </a:lvl7pPr>
            <a:lvl8pPr marL="3657600" lvl="7" indent="-292100" rtl="0">
              <a:spcBef>
                <a:spcPts val="0"/>
              </a:spcBef>
              <a:spcAft>
                <a:spcPts val="0"/>
              </a:spcAft>
              <a:buClr>
                <a:srgbClr val="000000"/>
              </a:buClr>
              <a:buSzPts val="1000"/>
              <a:buChar char="○"/>
              <a:defRPr sz="1000">
                <a:solidFill>
                  <a:srgbClr val="000000"/>
                </a:solidFill>
              </a:defRPr>
            </a:lvl8pPr>
            <a:lvl9pPr marL="4114800" lvl="8" indent="-292100" rtl="0">
              <a:spcBef>
                <a:spcPts val="0"/>
              </a:spcBef>
              <a:spcAft>
                <a:spcPts val="0"/>
              </a:spcAft>
              <a:buClr>
                <a:srgbClr val="000000"/>
              </a:buClr>
              <a:buSzPts val="1000"/>
              <a:buChar char="■"/>
              <a:defRPr sz="1000">
                <a:solidFill>
                  <a:srgbClr val="000000"/>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250"/>
        <p:cNvGrpSpPr/>
        <p:nvPr/>
      </p:nvGrpSpPr>
      <p:grpSpPr>
        <a:xfrm>
          <a:off x="0" y="0"/>
          <a:ext cx="0" cy="0"/>
          <a:chOff x="0" y="0"/>
          <a:chExt cx="0" cy="0"/>
        </a:xfrm>
      </p:grpSpPr>
      <p:cxnSp>
        <p:nvCxnSpPr>
          <p:cNvPr id="251" name="Google Shape;251;p20"/>
          <p:cNvCxnSpPr/>
          <p:nvPr/>
        </p:nvCxnSpPr>
        <p:spPr>
          <a:xfrm>
            <a:off x="0" y="2998150"/>
            <a:ext cx="9144000" cy="0"/>
          </a:xfrm>
          <a:prstGeom prst="straightConnector1">
            <a:avLst/>
          </a:prstGeom>
          <a:noFill/>
          <a:ln w="19050" cap="flat" cmpd="sng">
            <a:solidFill>
              <a:schemeClr val="lt1"/>
            </a:solidFill>
            <a:prstDash val="solid"/>
            <a:round/>
            <a:headEnd type="none" w="sm" len="sm"/>
            <a:tailEnd type="none" w="sm" len="sm"/>
          </a:ln>
        </p:spPr>
      </p:cxnSp>
      <p:sp>
        <p:nvSpPr>
          <p:cNvPr id="252" name="Google Shape;252;p20"/>
          <p:cNvSpPr txBox="1">
            <a:spLocks noGrp="1"/>
          </p:cNvSpPr>
          <p:nvPr>
            <p:ph type="title"/>
          </p:nvPr>
        </p:nvSpPr>
        <p:spPr>
          <a:xfrm>
            <a:off x="510450" y="2057400"/>
            <a:ext cx="8123100" cy="778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53" name="Google Shape;253;p20"/>
          <p:cNvSpPr txBox="1">
            <a:spLocks noGrp="1"/>
          </p:cNvSpPr>
          <p:nvPr>
            <p:ph type="sldNum" idx="12"/>
          </p:nvPr>
        </p:nvSpPr>
        <p:spPr>
          <a:xfrm>
            <a:off x="8472458" y="4663217"/>
            <a:ext cx="548700" cy="3936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ck with White Top">
  <p:cSld name="CUSTOM_2">
    <p:bg>
      <p:bgPr>
        <a:solidFill>
          <a:srgbClr val="000000"/>
        </a:solidFill>
        <a:effectLst/>
      </p:bgPr>
    </p:bg>
    <p:spTree>
      <p:nvGrpSpPr>
        <p:cNvPr id="1" name="Shape 19"/>
        <p:cNvGrpSpPr/>
        <p:nvPr/>
      </p:nvGrpSpPr>
      <p:grpSpPr>
        <a:xfrm>
          <a:off x="0" y="0"/>
          <a:ext cx="0" cy="0"/>
          <a:chOff x="0" y="0"/>
          <a:chExt cx="0" cy="0"/>
        </a:xfrm>
      </p:grpSpPr>
      <p:sp>
        <p:nvSpPr>
          <p:cNvPr id="20" name="Google Shape;20;p3"/>
          <p:cNvSpPr/>
          <p:nvPr/>
        </p:nvSpPr>
        <p:spPr>
          <a:xfrm>
            <a:off x="-11700" y="0"/>
            <a:ext cx="9167400" cy="7806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21" name="Google Shape;21;p3"/>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a:buNone/>
              <a:defRPr>
                <a:latin typeface="Poppins"/>
                <a:ea typeface="Poppins"/>
                <a:cs typeface="Poppins"/>
                <a:sym typeface="Poppins"/>
              </a:defRPr>
            </a:lvl1pPr>
            <a:lvl2pPr lvl="1">
              <a:buNone/>
              <a:defRPr>
                <a:latin typeface="Poppins"/>
                <a:ea typeface="Poppins"/>
                <a:cs typeface="Poppins"/>
                <a:sym typeface="Poppins"/>
              </a:defRPr>
            </a:lvl2pPr>
            <a:lvl3pPr lvl="2">
              <a:buNone/>
              <a:defRPr>
                <a:latin typeface="Poppins"/>
                <a:ea typeface="Poppins"/>
                <a:cs typeface="Poppins"/>
                <a:sym typeface="Poppins"/>
              </a:defRPr>
            </a:lvl3pPr>
            <a:lvl4pPr lvl="3">
              <a:buNone/>
              <a:defRPr>
                <a:latin typeface="Poppins"/>
                <a:ea typeface="Poppins"/>
                <a:cs typeface="Poppins"/>
                <a:sym typeface="Poppins"/>
              </a:defRPr>
            </a:lvl4pPr>
            <a:lvl5pPr lvl="4">
              <a:buNone/>
              <a:defRPr>
                <a:latin typeface="Poppins"/>
                <a:ea typeface="Poppins"/>
                <a:cs typeface="Poppins"/>
                <a:sym typeface="Poppins"/>
              </a:defRPr>
            </a:lvl5pPr>
            <a:lvl6pPr lvl="5">
              <a:buNone/>
              <a:defRPr>
                <a:latin typeface="Poppins"/>
                <a:ea typeface="Poppins"/>
                <a:cs typeface="Poppins"/>
                <a:sym typeface="Poppins"/>
              </a:defRPr>
            </a:lvl6pPr>
            <a:lvl7pPr lvl="6">
              <a:buNone/>
              <a:defRPr>
                <a:latin typeface="Poppins"/>
                <a:ea typeface="Poppins"/>
                <a:cs typeface="Poppins"/>
                <a:sym typeface="Poppins"/>
              </a:defRPr>
            </a:lvl7pPr>
            <a:lvl8pPr lvl="7">
              <a:buNone/>
              <a:defRPr>
                <a:latin typeface="Poppins"/>
                <a:ea typeface="Poppins"/>
                <a:cs typeface="Poppins"/>
                <a:sym typeface="Poppins"/>
              </a:defRPr>
            </a:lvl8pPr>
            <a:lvl9pPr lvl="8">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412480" y="100584"/>
            <a:ext cx="650425" cy="585375"/>
          </a:xfrm>
          <a:prstGeom prst="rect">
            <a:avLst/>
          </a:prstGeom>
          <a:noFill/>
          <a:ln>
            <a:noFill/>
          </a:ln>
        </p:spPr>
      </p:pic>
      <p:sp>
        <p:nvSpPr>
          <p:cNvPr id="23" name="Google Shape;23;p3"/>
          <p:cNvSpPr txBox="1">
            <a:spLocks noGrp="1"/>
          </p:cNvSpPr>
          <p:nvPr>
            <p:ph type="body" idx="1"/>
          </p:nvPr>
        </p:nvSpPr>
        <p:spPr>
          <a:xfrm>
            <a:off x="507150" y="1045850"/>
            <a:ext cx="4412700" cy="32064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FFFFFF"/>
              </a:buClr>
              <a:buSzPts val="2500"/>
              <a:buChar char="●"/>
              <a:defRPr sz="2500">
                <a:solidFill>
                  <a:srgbClr val="FFFFFF"/>
                </a:solidFill>
              </a:defRPr>
            </a:lvl1pPr>
            <a:lvl2pPr marL="914400" lvl="1" indent="-374650" rtl="0">
              <a:spcBef>
                <a:spcPts val="0"/>
              </a:spcBef>
              <a:spcAft>
                <a:spcPts val="0"/>
              </a:spcAft>
              <a:buClr>
                <a:srgbClr val="FFFFFF"/>
              </a:buClr>
              <a:buSzPts val="2300"/>
              <a:buChar char="○"/>
              <a:defRPr sz="2300">
                <a:solidFill>
                  <a:srgbClr val="FFFFFF"/>
                </a:solidFill>
              </a:defRPr>
            </a:lvl2pPr>
            <a:lvl3pPr marL="1371600" lvl="2" indent="-368300" rtl="0">
              <a:spcBef>
                <a:spcPts val="0"/>
              </a:spcBef>
              <a:spcAft>
                <a:spcPts val="0"/>
              </a:spcAft>
              <a:buClr>
                <a:srgbClr val="FFFFFF"/>
              </a:buClr>
              <a:buSzPts val="2200"/>
              <a:buChar char="■"/>
              <a:defRPr sz="2200">
                <a:solidFill>
                  <a:srgbClr val="FFFFFF"/>
                </a:solidFill>
              </a:defRPr>
            </a:lvl3pPr>
            <a:lvl4pPr marL="1828800" lvl="3" indent="-349250" rtl="0">
              <a:spcBef>
                <a:spcPts val="0"/>
              </a:spcBef>
              <a:spcAft>
                <a:spcPts val="0"/>
              </a:spcAft>
              <a:buClr>
                <a:srgbClr val="FFFFFF"/>
              </a:buClr>
              <a:buSzPts val="1900"/>
              <a:buChar char="●"/>
              <a:defRPr sz="1900">
                <a:solidFill>
                  <a:srgbClr val="FFFFFF"/>
                </a:solidFill>
              </a:defRPr>
            </a:lvl4pPr>
            <a:lvl5pPr marL="2286000" lvl="4" indent="-336550" rtl="0">
              <a:spcBef>
                <a:spcPts val="0"/>
              </a:spcBef>
              <a:spcAft>
                <a:spcPts val="0"/>
              </a:spcAft>
              <a:buClr>
                <a:srgbClr val="FFFFFF"/>
              </a:buClr>
              <a:buSzPts val="1700"/>
              <a:buChar char="○"/>
              <a:defRPr sz="1700">
                <a:solidFill>
                  <a:srgbClr val="FFFFFF"/>
                </a:solidFill>
              </a:defRPr>
            </a:lvl5pPr>
            <a:lvl6pPr marL="2743200" lvl="5" indent="-323850" rtl="0">
              <a:spcBef>
                <a:spcPts val="0"/>
              </a:spcBef>
              <a:spcAft>
                <a:spcPts val="0"/>
              </a:spcAft>
              <a:buClr>
                <a:srgbClr val="FFFFFF"/>
              </a:buClr>
              <a:buSzPts val="1500"/>
              <a:buChar char="■"/>
              <a:defRPr sz="1500">
                <a:solidFill>
                  <a:srgbClr val="FFFFFF"/>
                </a:solidFill>
              </a:defRPr>
            </a:lvl6pPr>
            <a:lvl7pPr marL="3200400" lvl="6" indent="-292100" rtl="0">
              <a:spcBef>
                <a:spcPts val="0"/>
              </a:spcBef>
              <a:spcAft>
                <a:spcPts val="0"/>
              </a:spcAft>
              <a:buClr>
                <a:srgbClr val="FFFFFF"/>
              </a:buClr>
              <a:buSzPts val="1000"/>
              <a:buChar char="●"/>
              <a:defRPr sz="1000">
                <a:solidFill>
                  <a:srgbClr val="FFFFFF"/>
                </a:solidFill>
              </a:defRPr>
            </a:lvl7pPr>
            <a:lvl8pPr marL="3657600" lvl="7" indent="-292100" rtl="0">
              <a:spcBef>
                <a:spcPts val="0"/>
              </a:spcBef>
              <a:spcAft>
                <a:spcPts val="0"/>
              </a:spcAft>
              <a:buClr>
                <a:srgbClr val="FFFFFF"/>
              </a:buClr>
              <a:buSzPts val="1000"/>
              <a:buChar char="○"/>
              <a:defRPr sz="1000">
                <a:solidFill>
                  <a:srgbClr val="FFFFFF"/>
                </a:solidFill>
              </a:defRPr>
            </a:lvl8pPr>
            <a:lvl9pPr marL="4114800" lvl="8" indent="-292100" rtl="0">
              <a:spcBef>
                <a:spcPts val="0"/>
              </a:spcBef>
              <a:spcAft>
                <a:spcPts val="0"/>
              </a:spcAft>
              <a:buClr>
                <a:srgbClr val="FFFFFF"/>
              </a:buClr>
              <a:buSzPts val="1000"/>
              <a:buChar char="■"/>
              <a:defRPr sz="1000">
                <a:solidFill>
                  <a:srgbClr val="FFFFFF"/>
                </a:solidFill>
              </a:defRPr>
            </a:lvl9pPr>
          </a:lstStyle>
          <a:p>
            <a:endParaRPr/>
          </a:p>
        </p:txBody>
      </p:sp>
      <p:sp>
        <p:nvSpPr>
          <p:cNvPr id="24" name="Google Shape;24;p3"/>
          <p:cNvSpPr txBox="1">
            <a:spLocks noGrp="1"/>
          </p:cNvSpPr>
          <p:nvPr>
            <p:ph type="title"/>
          </p:nvPr>
        </p:nvSpPr>
        <p:spPr>
          <a:xfrm>
            <a:off x="231475" y="265750"/>
            <a:ext cx="7785000" cy="514800"/>
          </a:xfrm>
          <a:prstGeom prst="rect">
            <a:avLst/>
          </a:prstGeom>
          <a:ln>
            <a:noFill/>
          </a:ln>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ck with White Top - Fancy">
  <p:cSld name="CUSTOM_2_1">
    <p:bg>
      <p:bgPr>
        <a:gradFill>
          <a:gsLst>
            <a:gs pos="0">
              <a:schemeClr val="accent3"/>
            </a:gs>
            <a:gs pos="50000">
              <a:schemeClr val="dk1"/>
            </a:gs>
            <a:gs pos="100000">
              <a:srgbClr val="141517"/>
            </a:gs>
          </a:gsLst>
          <a:path path="circle">
            <a:fillToRect l="100000" b="100000"/>
          </a:path>
          <a:tileRect t="-100000" r="-100000"/>
        </a:gradFill>
        <a:effectLst/>
      </p:bgPr>
    </p:bg>
    <p:spTree>
      <p:nvGrpSpPr>
        <p:cNvPr id="1" name="Shape 25"/>
        <p:cNvGrpSpPr/>
        <p:nvPr/>
      </p:nvGrpSpPr>
      <p:grpSpPr>
        <a:xfrm>
          <a:off x="0" y="0"/>
          <a:ext cx="0" cy="0"/>
          <a:chOff x="0" y="0"/>
          <a:chExt cx="0" cy="0"/>
        </a:xfrm>
      </p:grpSpPr>
      <p:sp>
        <p:nvSpPr>
          <p:cNvPr id="26" name="Google Shape;26;p4"/>
          <p:cNvSpPr/>
          <p:nvPr/>
        </p:nvSpPr>
        <p:spPr>
          <a:xfrm>
            <a:off x="-19425" y="780550"/>
            <a:ext cx="1010100" cy="4389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0" y="780600"/>
            <a:ext cx="9162955" cy="4363819"/>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4"/>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4"/>
          <p:cNvSpPr txBox="1">
            <a:spLocks noGrp="1"/>
          </p:cNvSpPr>
          <p:nvPr>
            <p:ph type="body" idx="1"/>
          </p:nvPr>
        </p:nvSpPr>
        <p:spPr>
          <a:xfrm>
            <a:off x="507150" y="1045850"/>
            <a:ext cx="4412700" cy="32064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FFFFFF"/>
              </a:buClr>
              <a:buSzPts val="2500"/>
              <a:buChar char="●"/>
              <a:defRPr sz="2500">
                <a:solidFill>
                  <a:srgbClr val="FFFFFF"/>
                </a:solidFill>
              </a:defRPr>
            </a:lvl1pPr>
            <a:lvl2pPr marL="914400" lvl="1" indent="-374650" rtl="0">
              <a:spcBef>
                <a:spcPts val="0"/>
              </a:spcBef>
              <a:spcAft>
                <a:spcPts val="0"/>
              </a:spcAft>
              <a:buClr>
                <a:srgbClr val="FFFFFF"/>
              </a:buClr>
              <a:buSzPts val="2300"/>
              <a:buChar char="○"/>
              <a:defRPr sz="2300">
                <a:solidFill>
                  <a:srgbClr val="FFFFFF"/>
                </a:solidFill>
              </a:defRPr>
            </a:lvl2pPr>
            <a:lvl3pPr marL="1371600" lvl="2" indent="-368300" rtl="0">
              <a:spcBef>
                <a:spcPts val="0"/>
              </a:spcBef>
              <a:spcAft>
                <a:spcPts val="0"/>
              </a:spcAft>
              <a:buClr>
                <a:srgbClr val="FFFFFF"/>
              </a:buClr>
              <a:buSzPts val="2200"/>
              <a:buChar char="■"/>
              <a:defRPr sz="2200">
                <a:solidFill>
                  <a:srgbClr val="FFFFFF"/>
                </a:solidFill>
              </a:defRPr>
            </a:lvl3pPr>
            <a:lvl4pPr marL="1828800" lvl="3" indent="-349250" rtl="0">
              <a:spcBef>
                <a:spcPts val="0"/>
              </a:spcBef>
              <a:spcAft>
                <a:spcPts val="0"/>
              </a:spcAft>
              <a:buClr>
                <a:srgbClr val="FFFFFF"/>
              </a:buClr>
              <a:buSzPts val="1900"/>
              <a:buChar char="●"/>
              <a:defRPr sz="1900">
                <a:solidFill>
                  <a:srgbClr val="FFFFFF"/>
                </a:solidFill>
              </a:defRPr>
            </a:lvl4pPr>
            <a:lvl5pPr marL="2286000" lvl="4" indent="-336550" rtl="0">
              <a:spcBef>
                <a:spcPts val="0"/>
              </a:spcBef>
              <a:spcAft>
                <a:spcPts val="0"/>
              </a:spcAft>
              <a:buClr>
                <a:srgbClr val="FFFFFF"/>
              </a:buClr>
              <a:buSzPts val="1700"/>
              <a:buChar char="○"/>
              <a:defRPr sz="1700">
                <a:solidFill>
                  <a:srgbClr val="FFFFFF"/>
                </a:solidFill>
              </a:defRPr>
            </a:lvl5pPr>
            <a:lvl6pPr marL="2743200" lvl="5" indent="-323850" rtl="0">
              <a:spcBef>
                <a:spcPts val="0"/>
              </a:spcBef>
              <a:spcAft>
                <a:spcPts val="0"/>
              </a:spcAft>
              <a:buClr>
                <a:srgbClr val="FFFFFF"/>
              </a:buClr>
              <a:buSzPts val="1500"/>
              <a:buChar char="■"/>
              <a:defRPr sz="1500">
                <a:solidFill>
                  <a:srgbClr val="FFFFFF"/>
                </a:solidFill>
              </a:defRPr>
            </a:lvl6pPr>
            <a:lvl7pPr marL="3200400" lvl="6" indent="-292100" rtl="0">
              <a:spcBef>
                <a:spcPts val="0"/>
              </a:spcBef>
              <a:spcAft>
                <a:spcPts val="0"/>
              </a:spcAft>
              <a:buClr>
                <a:srgbClr val="FFFFFF"/>
              </a:buClr>
              <a:buSzPts val="1000"/>
              <a:buChar char="●"/>
              <a:defRPr sz="1000">
                <a:solidFill>
                  <a:srgbClr val="FFFFFF"/>
                </a:solidFill>
              </a:defRPr>
            </a:lvl7pPr>
            <a:lvl8pPr marL="3657600" lvl="7" indent="-292100" rtl="0">
              <a:spcBef>
                <a:spcPts val="0"/>
              </a:spcBef>
              <a:spcAft>
                <a:spcPts val="0"/>
              </a:spcAft>
              <a:buClr>
                <a:srgbClr val="FFFFFF"/>
              </a:buClr>
              <a:buSzPts val="1000"/>
              <a:buChar char="○"/>
              <a:defRPr sz="1000">
                <a:solidFill>
                  <a:srgbClr val="FFFFFF"/>
                </a:solidFill>
              </a:defRPr>
            </a:lvl8pPr>
            <a:lvl9pPr marL="4114800" lvl="8" indent="-292100" rtl="0">
              <a:spcBef>
                <a:spcPts val="0"/>
              </a:spcBef>
              <a:spcAft>
                <a:spcPts val="0"/>
              </a:spcAft>
              <a:buClr>
                <a:srgbClr val="FFFFFF"/>
              </a:buClr>
              <a:buSzPts val="1000"/>
              <a:buChar char="■"/>
              <a:defRPr sz="1000">
                <a:solidFill>
                  <a:srgbClr val="FFFFFF"/>
                </a:solidFill>
              </a:defRPr>
            </a:lvl9pPr>
          </a:lstStyle>
          <a:p>
            <a:endParaRPr/>
          </a:p>
        </p:txBody>
      </p:sp>
      <p:sp>
        <p:nvSpPr>
          <p:cNvPr id="30" name="Google Shape;30;p4"/>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
        <p:nvSpPr>
          <p:cNvPr id="31" name="Google Shape;31;p4"/>
          <p:cNvSpPr/>
          <p:nvPr/>
        </p:nvSpPr>
        <p:spPr>
          <a:xfrm rot="-1471604">
            <a:off x="4206629" y="-157999"/>
            <a:ext cx="5323623" cy="5164741"/>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4"/>
          <p:cNvSpPr/>
          <p:nvPr/>
        </p:nvSpPr>
        <p:spPr>
          <a:xfrm>
            <a:off x="-11700" y="0"/>
            <a:ext cx="9167400" cy="780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33" name="Google Shape;33;p4"/>
          <p:cNvSpPr txBox="1">
            <a:spLocks noGrp="1"/>
          </p:cNvSpPr>
          <p:nvPr>
            <p:ph type="title"/>
          </p:nvPr>
        </p:nvSpPr>
        <p:spPr>
          <a:xfrm>
            <a:off x="231475" y="265750"/>
            <a:ext cx="7785000" cy="514800"/>
          </a:xfrm>
          <a:prstGeom prst="rect">
            <a:avLst/>
          </a:prstGeom>
          <a:ln>
            <a:noFill/>
          </a:ln>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2pPr>
            <a:lvl3pPr lvl="2"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3pPr>
            <a:lvl4pPr lvl="3"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4pPr>
            <a:lvl5pPr lvl="4"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5pPr>
            <a:lvl6pPr lvl="5"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6pPr>
            <a:lvl7pPr lvl="6"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7pPr>
            <a:lvl8pPr lvl="7"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8pPr>
            <a:lvl9pPr lvl="8"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pic>
        <p:nvPicPr>
          <p:cNvPr id="34" name="Google Shape;34;p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412480" y="100584"/>
            <a:ext cx="650425" cy="5853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ck with White Top - Fancy 1">
  <p:cSld name="CUSTOM_2_1_1">
    <p:bg>
      <p:bgPr>
        <a:gradFill>
          <a:gsLst>
            <a:gs pos="0">
              <a:schemeClr val="accent3"/>
            </a:gs>
            <a:gs pos="50000">
              <a:schemeClr val="dk1"/>
            </a:gs>
            <a:gs pos="100000">
              <a:srgbClr val="141517"/>
            </a:gs>
          </a:gsLst>
          <a:path path="circle">
            <a:fillToRect l="100000" b="100000"/>
          </a:path>
          <a:tileRect t="-100000" r="-100000"/>
        </a:gradFill>
        <a:effectLst/>
      </p:bgPr>
    </p:bg>
    <p:spTree>
      <p:nvGrpSpPr>
        <p:cNvPr id="1" name="Shape 35"/>
        <p:cNvGrpSpPr/>
        <p:nvPr/>
      </p:nvGrpSpPr>
      <p:grpSpPr>
        <a:xfrm>
          <a:off x="0" y="0"/>
          <a:ext cx="0" cy="0"/>
          <a:chOff x="0" y="0"/>
          <a:chExt cx="0" cy="0"/>
        </a:xfrm>
      </p:grpSpPr>
      <p:sp>
        <p:nvSpPr>
          <p:cNvPr id="36" name="Google Shape;36;p5"/>
          <p:cNvSpPr/>
          <p:nvPr/>
        </p:nvSpPr>
        <p:spPr>
          <a:xfrm>
            <a:off x="-19425" y="780550"/>
            <a:ext cx="1010100" cy="4389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780600"/>
            <a:ext cx="9162955" cy="4363819"/>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5"/>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5"/>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
        <p:nvSpPr>
          <p:cNvPr id="40" name="Google Shape;40;p5"/>
          <p:cNvSpPr/>
          <p:nvPr/>
        </p:nvSpPr>
        <p:spPr>
          <a:xfrm rot="-1471604">
            <a:off x="4206629" y="-157999"/>
            <a:ext cx="5323623" cy="5164741"/>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5"/>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pic>
        <p:nvPicPr>
          <p:cNvPr id="42" name="Google Shape;42;p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335275" y="252975"/>
            <a:ext cx="861225" cy="775100"/>
          </a:xfrm>
          <a:prstGeom prst="rect">
            <a:avLst/>
          </a:prstGeom>
          <a:noFill/>
          <a:ln>
            <a:noFill/>
          </a:ln>
        </p:spPr>
      </p:pic>
      <p:sp>
        <p:nvSpPr>
          <p:cNvPr id="43" name="Google Shape;43;p5"/>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500" b="1" i="0" u="none" strike="noStrike" cap="none">
                <a:solidFill>
                  <a:srgbClr val="808080"/>
                </a:solidFill>
                <a:latin typeface="Poppins"/>
                <a:ea typeface="Poppins"/>
                <a:cs typeface="Poppins"/>
                <a:sym typeface="Poppins"/>
              </a:rPr>
              <a:t>U.S. General Services Administration</a:t>
            </a:r>
            <a:endParaRPr sz="1700">
              <a:latin typeface="Poppins"/>
              <a:ea typeface="Poppins"/>
              <a:cs typeface="Poppins"/>
              <a:sym typeface="Poppins"/>
            </a:endParaRPr>
          </a:p>
        </p:txBody>
      </p:sp>
      <p:sp>
        <p:nvSpPr>
          <p:cNvPr id="44" name="Google Shape;44;p5"/>
          <p:cNvSpPr txBox="1">
            <a:spLocks noGrp="1"/>
          </p:cNvSpPr>
          <p:nvPr>
            <p:ph type="ctrTitle"/>
          </p:nvPr>
        </p:nvSpPr>
        <p:spPr>
          <a:xfrm>
            <a:off x="914400" y="2097875"/>
            <a:ext cx="5396700" cy="14415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4800"/>
              <a:buNone/>
              <a:defRPr sz="4800">
                <a:solidFill>
                  <a:srgbClr val="FFFFFF"/>
                </a:solidFill>
              </a:defRPr>
            </a:lvl1pPr>
            <a:lvl2pPr lvl="1" algn="l" rtl="0">
              <a:spcBef>
                <a:spcPts val="0"/>
              </a:spcBef>
              <a:spcAft>
                <a:spcPts val="0"/>
              </a:spcAft>
              <a:buClr>
                <a:srgbClr val="FFFFFF"/>
              </a:buClr>
              <a:buSzPts val="4800"/>
              <a:buNone/>
              <a:defRPr sz="4800">
                <a:solidFill>
                  <a:srgbClr val="FFFFFF"/>
                </a:solidFill>
              </a:defRPr>
            </a:lvl2pPr>
            <a:lvl3pPr lvl="2" algn="l" rtl="0">
              <a:spcBef>
                <a:spcPts val="0"/>
              </a:spcBef>
              <a:spcAft>
                <a:spcPts val="0"/>
              </a:spcAft>
              <a:buClr>
                <a:srgbClr val="FFFFFF"/>
              </a:buClr>
              <a:buSzPts val="4800"/>
              <a:buNone/>
              <a:defRPr sz="4800">
                <a:solidFill>
                  <a:srgbClr val="FFFFFF"/>
                </a:solidFill>
              </a:defRPr>
            </a:lvl3pPr>
            <a:lvl4pPr lvl="3" algn="l" rtl="0">
              <a:spcBef>
                <a:spcPts val="0"/>
              </a:spcBef>
              <a:spcAft>
                <a:spcPts val="0"/>
              </a:spcAft>
              <a:buClr>
                <a:srgbClr val="FFFFFF"/>
              </a:buClr>
              <a:buSzPts val="4800"/>
              <a:buNone/>
              <a:defRPr sz="4800">
                <a:solidFill>
                  <a:srgbClr val="FFFFFF"/>
                </a:solidFill>
              </a:defRPr>
            </a:lvl4pPr>
            <a:lvl5pPr lvl="4" algn="l" rtl="0">
              <a:spcBef>
                <a:spcPts val="0"/>
              </a:spcBef>
              <a:spcAft>
                <a:spcPts val="0"/>
              </a:spcAft>
              <a:buClr>
                <a:srgbClr val="FFFFFF"/>
              </a:buClr>
              <a:buSzPts val="4800"/>
              <a:buNone/>
              <a:defRPr sz="4800">
                <a:solidFill>
                  <a:srgbClr val="FFFFFF"/>
                </a:solidFill>
              </a:defRPr>
            </a:lvl5pPr>
            <a:lvl6pPr lvl="5" algn="l" rtl="0">
              <a:spcBef>
                <a:spcPts val="0"/>
              </a:spcBef>
              <a:spcAft>
                <a:spcPts val="0"/>
              </a:spcAft>
              <a:buClr>
                <a:srgbClr val="FFFFFF"/>
              </a:buClr>
              <a:buSzPts val="4800"/>
              <a:buNone/>
              <a:defRPr sz="4800">
                <a:solidFill>
                  <a:srgbClr val="FFFFFF"/>
                </a:solidFill>
              </a:defRPr>
            </a:lvl6pPr>
            <a:lvl7pPr lvl="6" algn="l" rtl="0">
              <a:spcBef>
                <a:spcPts val="0"/>
              </a:spcBef>
              <a:spcAft>
                <a:spcPts val="0"/>
              </a:spcAft>
              <a:buClr>
                <a:srgbClr val="FFFFFF"/>
              </a:buClr>
              <a:buSzPts val="4800"/>
              <a:buNone/>
              <a:defRPr sz="4800">
                <a:solidFill>
                  <a:srgbClr val="FFFFFF"/>
                </a:solidFill>
              </a:defRPr>
            </a:lvl7pPr>
            <a:lvl8pPr lvl="7" algn="l" rtl="0">
              <a:spcBef>
                <a:spcPts val="0"/>
              </a:spcBef>
              <a:spcAft>
                <a:spcPts val="0"/>
              </a:spcAft>
              <a:buClr>
                <a:srgbClr val="FFFFFF"/>
              </a:buClr>
              <a:buSzPts val="4800"/>
              <a:buNone/>
              <a:defRPr sz="4800">
                <a:solidFill>
                  <a:srgbClr val="FFFFFF"/>
                </a:solidFill>
              </a:defRPr>
            </a:lvl8pPr>
            <a:lvl9pPr lvl="8" algn="l" rtl="0">
              <a:spcBef>
                <a:spcPts val="0"/>
              </a:spcBef>
              <a:spcAft>
                <a:spcPts val="0"/>
              </a:spcAft>
              <a:buClr>
                <a:srgbClr val="FFFFFF"/>
              </a:buClr>
              <a:buSzPts val="4800"/>
              <a:buNone/>
              <a:defRPr sz="4800">
                <a:solidFill>
                  <a:srgbClr val="FFFFFF"/>
                </a:solidFill>
              </a:defRPr>
            </a:lvl9pPr>
          </a:lstStyle>
          <a:p>
            <a:endParaRPr/>
          </a:p>
        </p:txBody>
      </p:sp>
      <p:sp>
        <p:nvSpPr>
          <p:cNvPr id="45" name="Google Shape;45;p5"/>
          <p:cNvSpPr txBox="1">
            <a:spLocks noGrp="1"/>
          </p:cNvSpPr>
          <p:nvPr>
            <p:ph type="ctrTitle" idx="2"/>
          </p:nvPr>
        </p:nvSpPr>
        <p:spPr>
          <a:xfrm>
            <a:off x="914400" y="3384800"/>
            <a:ext cx="5396700" cy="6117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2600"/>
              <a:buNone/>
              <a:defRPr sz="2600" b="0">
                <a:solidFill>
                  <a:srgbClr val="FFFFFF"/>
                </a:solidFill>
              </a:defRPr>
            </a:lvl1pPr>
            <a:lvl2pPr lvl="1" algn="l" rtl="0">
              <a:spcBef>
                <a:spcPts val="0"/>
              </a:spcBef>
              <a:spcAft>
                <a:spcPts val="0"/>
              </a:spcAft>
              <a:buClr>
                <a:srgbClr val="FFFFFF"/>
              </a:buClr>
              <a:buSzPts val="2600"/>
              <a:buNone/>
              <a:defRPr sz="2600" b="0">
                <a:solidFill>
                  <a:srgbClr val="FFFFFF"/>
                </a:solidFill>
              </a:defRPr>
            </a:lvl2pPr>
            <a:lvl3pPr lvl="2" algn="l" rtl="0">
              <a:spcBef>
                <a:spcPts val="0"/>
              </a:spcBef>
              <a:spcAft>
                <a:spcPts val="0"/>
              </a:spcAft>
              <a:buClr>
                <a:srgbClr val="FFFFFF"/>
              </a:buClr>
              <a:buSzPts val="2600"/>
              <a:buNone/>
              <a:defRPr sz="2600" b="0">
                <a:solidFill>
                  <a:srgbClr val="FFFFFF"/>
                </a:solidFill>
              </a:defRPr>
            </a:lvl3pPr>
            <a:lvl4pPr lvl="3" algn="l" rtl="0">
              <a:spcBef>
                <a:spcPts val="0"/>
              </a:spcBef>
              <a:spcAft>
                <a:spcPts val="0"/>
              </a:spcAft>
              <a:buClr>
                <a:srgbClr val="FFFFFF"/>
              </a:buClr>
              <a:buSzPts val="2600"/>
              <a:buNone/>
              <a:defRPr sz="2600" b="0">
                <a:solidFill>
                  <a:srgbClr val="FFFFFF"/>
                </a:solidFill>
              </a:defRPr>
            </a:lvl4pPr>
            <a:lvl5pPr lvl="4" algn="l" rtl="0">
              <a:spcBef>
                <a:spcPts val="0"/>
              </a:spcBef>
              <a:spcAft>
                <a:spcPts val="0"/>
              </a:spcAft>
              <a:buClr>
                <a:srgbClr val="FFFFFF"/>
              </a:buClr>
              <a:buSzPts val="2600"/>
              <a:buNone/>
              <a:defRPr sz="2600" b="0">
                <a:solidFill>
                  <a:srgbClr val="FFFFFF"/>
                </a:solidFill>
              </a:defRPr>
            </a:lvl5pPr>
            <a:lvl6pPr lvl="5" algn="l" rtl="0">
              <a:spcBef>
                <a:spcPts val="0"/>
              </a:spcBef>
              <a:spcAft>
                <a:spcPts val="0"/>
              </a:spcAft>
              <a:buClr>
                <a:srgbClr val="FFFFFF"/>
              </a:buClr>
              <a:buSzPts val="2600"/>
              <a:buNone/>
              <a:defRPr sz="2600" b="0">
                <a:solidFill>
                  <a:srgbClr val="FFFFFF"/>
                </a:solidFill>
              </a:defRPr>
            </a:lvl6pPr>
            <a:lvl7pPr lvl="6" algn="l" rtl="0">
              <a:spcBef>
                <a:spcPts val="0"/>
              </a:spcBef>
              <a:spcAft>
                <a:spcPts val="0"/>
              </a:spcAft>
              <a:buClr>
                <a:srgbClr val="FFFFFF"/>
              </a:buClr>
              <a:buSzPts val="2600"/>
              <a:buNone/>
              <a:defRPr sz="2600" b="0">
                <a:solidFill>
                  <a:srgbClr val="FFFFFF"/>
                </a:solidFill>
              </a:defRPr>
            </a:lvl7pPr>
            <a:lvl8pPr lvl="7" algn="l" rtl="0">
              <a:spcBef>
                <a:spcPts val="0"/>
              </a:spcBef>
              <a:spcAft>
                <a:spcPts val="0"/>
              </a:spcAft>
              <a:buClr>
                <a:srgbClr val="FFFFFF"/>
              </a:buClr>
              <a:buSzPts val="2600"/>
              <a:buNone/>
              <a:defRPr sz="2600" b="0">
                <a:solidFill>
                  <a:srgbClr val="FFFFFF"/>
                </a:solidFill>
              </a:defRPr>
            </a:lvl8pPr>
            <a:lvl9pPr lvl="8" algn="l" rtl="0">
              <a:spcBef>
                <a:spcPts val="0"/>
              </a:spcBef>
              <a:spcAft>
                <a:spcPts val="0"/>
              </a:spcAft>
              <a:buClr>
                <a:srgbClr val="FFFFFF"/>
              </a:buClr>
              <a:buSzPts val="2600"/>
              <a:buNone/>
              <a:defRPr sz="2600" b="0">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 with Blue Top - Fancy Title">
  <p:cSld name="TITLE_AND_BODY_1">
    <p:bg>
      <p:bgPr>
        <a:gradFill>
          <a:gsLst>
            <a:gs pos="0">
              <a:srgbClr val="FFFFFF"/>
            </a:gs>
            <a:gs pos="100000">
              <a:srgbClr val="9CC2DF"/>
            </a:gs>
          </a:gsLst>
          <a:path path="circle">
            <a:fillToRect l="50000" t="50000" r="50000" b="50000"/>
          </a:path>
          <a:tileRect/>
        </a:gradFill>
        <a:effectLst/>
      </p:bgPr>
    </p:bg>
    <p:spTree>
      <p:nvGrpSpPr>
        <p:cNvPr id="1" name="Shape 46"/>
        <p:cNvGrpSpPr/>
        <p:nvPr/>
      </p:nvGrpSpPr>
      <p:grpSpPr>
        <a:xfrm>
          <a:off x="0" y="0"/>
          <a:ext cx="0" cy="0"/>
          <a:chOff x="0" y="0"/>
          <a:chExt cx="0" cy="0"/>
        </a:xfrm>
      </p:grpSpPr>
      <p:grpSp>
        <p:nvGrpSpPr>
          <p:cNvPr id="47" name="Google Shape;47;p6"/>
          <p:cNvGrpSpPr/>
          <p:nvPr/>
        </p:nvGrpSpPr>
        <p:grpSpPr>
          <a:xfrm>
            <a:off x="-100" y="-73"/>
            <a:ext cx="9144088" cy="5143548"/>
            <a:chOff x="8145036" y="0"/>
            <a:chExt cx="4014438" cy="2258121"/>
          </a:xfrm>
        </p:grpSpPr>
        <p:sp>
          <p:nvSpPr>
            <p:cNvPr id="48" name="Google Shape;48;p6"/>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 name="Google Shape;50;p6"/>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Office of Personal Property Management</a:t>
            </a:r>
            <a:endParaRPr sz="1600">
              <a:solidFill>
                <a:srgbClr val="003C71"/>
              </a:solidFill>
              <a:latin typeface="Poppins"/>
              <a:ea typeface="Poppins"/>
              <a:cs typeface="Poppins"/>
              <a:sym typeface="Poppins"/>
            </a:endParaRPr>
          </a:p>
        </p:txBody>
      </p:sp>
      <p:sp>
        <p:nvSpPr>
          <p:cNvPr id="51" name="Google Shape;51;p6"/>
          <p:cNvSpPr/>
          <p:nvPr/>
        </p:nvSpPr>
        <p:spPr>
          <a:xfrm rot="-1180608">
            <a:off x="4528524" y="1363532"/>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6"/>
          <p:cNvSpPr/>
          <p:nvPr/>
        </p:nvSpPr>
        <p:spPr>
          <a:xfrm>
            <a:off x="11850" y="0"/>
            <a:ext cx="9144000" cy="12858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53" name="Google Shape;53;p6"/>
          <p:cNvSpPr txBox="1">
            <a:spLocks noGrp="1"/>
          </p:cNvSpPr>
          <p:nvPr>
            <p:ph type="ctrTitle"/>
          </p:nvPr>
        </p:nvSpPr>
        <p:spPr>
          <a:xfrm>
            <a:off x="914400" y="2021675"/>
            <a:ext cx="5396700" cy="1441500"/>
          </a:xfrm>
          <a:prstGeom prst="rect">
            <a:avLst/>
          </a:prstGeom>
        </p:spPr>
        <p:txBody>
          <a:bodyPr spcFirstLastPara="1" wrap="square" lIns="0" tIns="0" rIns="0" bIns="0" anchor="b" anchorCtr="0">
            <a:noAutofit/>
          </a:bodyPr>
          <a:lstStyle>
            <a:lvl1pPr lvl="0" algn="l" rtl="0">
              <a:spcBef>
                <a:spcPts val="0"/>
              </a:spcBef>
              <a:spcAft>
                <a:spcPts val="0"/>
              </a:spcAft>
              <a:buClr>
                <a:srgbClr val="003C71"/>
              </a:buClr>
              <a:buSzPts val="4800"/>
              <a:buNone/>
              <a:defRPr sz="4800">
                <a:solidFill>
                  <a:srgbClr val="003C71"/>
                </a:solidFill>
              </a:defRPr>
            </a:lvl1pPr>
            <a:lvl2pPr lvl="1" algn="l" rtl="0">
              <a:spcBef>
                <a:spcPts val="0"/>
              </a:spcBef>
              <a:spcAft>
                <a:spcPts val="0"/>
              </a:spcAft>
              <a:buClr>
                <a:srgbClr val="003C71"/>
              </a:buClr>
              <a:buSzPts val="4800"/>
              <a:buNone/>
              <a:defRPr sz="4800">
                <a:solidFill>
                  <a:srgbClr val="003C71"/>
                </a:solidFill>
              </a:defRPr>
            </a:lvl2pPr>
            <a:lvl3pPr lvl="2" algn="l" rtl="0">
              <a:spcBef>
                <a:spcPts val="0"/>
              </a:spcBef>
              <a:spcAft>
                <a:spcPts val="0"/>
              </a:spcAft>
              <a:buClr>
                <a:srgbClr val="003C71"/>
              </a:buClr>
              <a:buSzPts val="4800"/>
              <a:buNone/>
              <a:defRPr sz="4800">
                <a:solidFill>
                  <a:srgbClr val="003C71"/>
                </a:solidFill>
              </a:defRPr>
            </a:lvl3pPr>
            <a:lvl4pPr lvl="3" algn="l" rtl="0">
              <a:spcBef>
                <a:spcPts val="0"/>
              </a:spcBef>
              <a:spcAft>
                <a:spcPts val="0"/>
              </a:spcAft>
              <a:buClr>
                <a:srgbClr val="003C71"/>
              </a:buClr>
              <a:buSzPts val="4800"/>
              <a:buNone/>
              <a:defRPr sz="4800">
                <a:solidFill>
                  <a:srgbClr val="003C71"/>
                </a:solidFill>
              </a:defRPr>
            </a:lvl4pPr>
            <a:lvl5pPr lvl="4" algn="l" rtl="0">
              <a:spcBef>
                <a:spcPts val="0"/>
              </a:spcBef>
              <a:spcAft>
                <a:spcPts val="0"/>
              </a:spcAft>
              <a:buClr>
                <a:srgbClr val="003C71"/>
              </a:buClr>
              <a:buSzPts val="4800"/>
              <a:buNone/>
              <a:defRPr sz="4800">
                <a:solidFill>
                  <a:srgbClr val="003C71"/>
                </a:solidFill>
              </a:defRPr>
            </a:lvl5pPr>
            <a:lvl6pPr lvl="5" algn="l" rtl="0">
              <a:spcBef>
                <a:spcPts val="0"/>
              </a:spcBef>
              <a:spcAft>
                <a:spcPts val="0"/>
              </a:spcAft>
              <a:buClr>
                <a:srgbClr val="003C71"/>
              </a:buClr>
              <a:buSzPts val="4800"/>
              <a:buNone/>
              <a:defRPr sz="4800">
                <a:solidFill>
                  <a:srgbClr val="003C71"/>
                </a:solidFill>
              </a:defRPr>
            </a:lvl6pPr>
            <a:lvl7pPr lvl="6" algn="l" rtl="0">
              <a:spcBef>
                <a:spcPts val="0"/>
              </a:spcBef>
              <a:spcAft>
                <a:spcPts val="0"/>
              </a:spcAft>
              <a:buClr>
                <a:srgbClr val="003C71"/>
              </a:buClr>
              <a:buSzPts val="4800"/>
              <a:buNone/>
              <a:defRPr sz="4800">
                <a:solidFill>
                  <a:srgbClr val="003C71"/>
                </a:solidFill>
              </a:defRPr>
            </a:lvl7pPr>
            <a:lvl8pPr lvl="7" algn="l" rtl="0">
              <a:spcBef>
                <a:spcPts val="0"/>
              </a:spcBef>
              <a:spcAft>
                <a:spcPts val="0"/>
              </a:spcAft>
              <a:buClr>
                <a:srgbClr val="003C71"/>
              </a:buClr>
              <a:buSzPts val="4800"/>
              <a:buNone/>
              <a:defRPr sz="4800">
                <a:solidFill>
                  <a:srgbClr val="003C71"/>
                </a:solidFill>
              </a:defRPr>
            </a:lvl8pPr>
            <a:lvl9pPr lvl="8" algn="l" rtl="0">
              <a:spcBef>
                <a:spcPts val="0"/>
              </a:spcBef>
              <a:spcAft>
                <a:spcPts val="0"/>
              </a:spcAft>
              <a:buClr>
                <a:srgbClr val="003C71"/>
              </a:buClr>
              <a:buSzPts val="4800"/>
              <a:buNone/>
              <a:defRPr sz="4800">
                <a:solidFill>
                  <a:srgbClr val="003C71"/>
                </a:solidFill>
              </a:defRPr>
            </a:lvl9pPr>
          </a:lstStyle>
          <a:p>
            <a:endParaRPr/>
          </a:p>
        </p:txBody>
      </p:sp>
      <p:sp>
        <p:nvSpPr>
          <p:cNvPr id="54" name="Google Shape;54;p6"/>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500" b="1" i="0" u="none" strike="noStrike" cap="none">
                <a:solidFill>
                  <a:srgbClr val="808080"/>
                </a:solidFill>
                <a:latin typeface="Poppins"/>
                <a:ea typeface="Poppins"/>
                <a:cs typeface="Poppins"/>
                <a:sym typeface="Poppins"/>
              </a:rPr>
              <a:t>U.S. General Services Administration</a:t>
            </a:r>
            <a:endParaRPr sz="1700">
              <a:latin typeface="Poppins"/>
              <a:ea typeface="Poppins"/>
              <a:cs typeface="Poppins"/>
              <a:sym typeface="Poppins"/>
            </a:endParaRPr>
          </a:p>
        </p:txBody>
      </p:sp>
      <p:pic>
        <p:nvPicPr>
          <p:cNvPr id="55" name="Google Shape;55;p6"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6900" y="300350"/>
            <a:ext cx="785100" cy="711600"/>
          </a:xfrm>
          <a:prstGeom prst="rect">
            <a:avLst/>
          </a:prstGeom>
          <a:noFill/>
          <a:ln>
            <a:noFill/>
          </a:ln>
        </p:spPr>
      </p:pic>
      <p:sp>
        <p:nvSpPr>
          <p:cNvPr id="56" name="Google Shape;56;p6"/>
          <p:cNvSpPr txBox="1">
            <a:spLocks noGrp="1"/>
          </p:cNvSpPr>
          <p:nvPr>
            <p:ph type="ctrTitle" idx="2"/>
          </p:nvPr>
        </p:nvSpPr>
        <p:spPr>
          <a:xfrm>
            <a:off x="914400" y="3384800"/>
            <a:ext cx="5396700" cy="611700"/>
          </a:xfrm>
          <a:prstGeom prst="rect">
            <a:avLst/>
          </a:prstGeom>
        </p:spPr>
        <p:txBody>
          <a:bodyPr spcFirstLastPara="1" wrap="square" lIns="0" tIns="0" rIns="0" bIns="0" anchor="b" anchorCtr="0">
            <a:noAutofit/>
          </a:bodyPr>
          <a:lstStyle>
            <a:lvl1pPr lvl="0" algn="l" rtl="0">
              <a:spcBef>
                <a:spcPts val="0"/>
              </a:spcBef>
              <a:spcAft>
                <a:spcPts val="0"/>
              </a:spcAft>
              <a:buClr>
                <a:srgbClr val="808080"/>
              </a:buClr>
              <a:buSzPts val="2600"/>
              <a:buNone/>
              <a:defRPr sz="2600" b="0">
                <a:solidFill>
                  <a:srgbClr val="808080"/>
                </a:solidFill>
              </a:defRPr>
            </a:lvl1pPr>
            <a:lvl2pPr lvl="1" algn="l" rtl="0">
              <a:spcBef>
                <a:spcPts val="0"/>
              </a:spcBef>
              <a:spcAft>
                <a:spcPts val="0"/>
              </a:spcAft>
              <a:buClr>
                <a:srgbClr val="808080"/>
              </a:buClr>
              <a:buSzPts val="2600"/>
              <a:buNone/>
              <a:defRPr sz="2600" b="0">
                <a:solidFill>
                  <a:srgbClr val="808080"/>
                </a:solidFill>
              </a:defRPr>
            </a:lvl2pPr>
            <a:lvl3pPr lvl="2" algn="l" rtl="0">
              <a:spcBef>
                <a:spcPts val="0"/>
              </a:spcBef>
              <a:spcAft>
                <a:spcPts val="0"/>
              </a:spcAft>
              <a:buClr>
                <a:srgbClr val="808080"/>
              </a:buClr>
              <a:buSzPts val="2600"/>
              <a:buNone/>
              <a:defRPr sz="2600" b="0">
                <a:solidFill>
                  <a:srgbClr val="808080"/>
                </a:solidFill>
              </a:defRPr>
            </a:lvl3pPr>
            <a:lvl4pPr lvl="3" algn="l" rtl="0">
              <a:spcBef>
                <a:spcPts val="0"/>
              </a:spcBef>
              <a:spcAft>
                <a:spcPts val="0"/>
              </a:spcAft>
              <a:buClr>
                <a:srgbClr val="808080"/>
              </a:buClr>
              <a:buSzPts val="2600"/>
              <a:buNone/>
              <a:defRPr sz="2600" b="0">
                <a:solidFill>
                  <a:srgbClr val="808080"/>
                </a:solidFill>
              </a:defRPr>
            </a:lvl4pPr>
            <a:lvl5pPr lvl="4" algn="l" rtl="0">
              <a:spcBef>
                <a:spcPts val="0"/>
              </a:spcBef>
              <a:spcAft>
                <a:spcPts val="0"/>
              </a:spcAft>
              <a:buClr>
                <a:srgbClr val="808080"/>
              </a:buClr>
              <a:buSzPts val="2600"/>
              <a:buNone/>
              <a:defRPr sz="2600" b="0">
                <a:solidFill>
                  <a:srgbClr val="808080"/>
                </a:solidFill>
              </a:defRPr>
            </a:lvl5pPr>
            <a:lvl6pPr lvl="5" algn="l" rtl="0">
              <a:spcBef>
                <a:spcPts val="0"/>
              </a:spcBef>
              <a:spcAft>
                <a:spcPts val="0"/>
              </a:spcAft>
              <a:buClr>
                <a:srgbClr val="808080"/>
              </a:buClr>
              <a:buSzPts val="2600"/>
              <a:buNone/>
              <a:defRPr sz="2600" b="0">
                <a:solidFill>
                  <a:srgbClr val="808080"/>
                </a:solidFill>
              </a:defRPr>
            </a:lvl6pPr>
            <a:lvl7pPr lvl="6" algn="l" rtl="0">
              <a:spcBef>
                <a:spcPts val="0"/>
              </a:spcBef>
              <a:spcAft>
                <a:spcPts val="0"/>
              </a:spcAft>
              <a:buClr>
                <a:srgbClr val="808080"/>
              </a:buClr>
              <a:buSzPts val="2600"/>
              <a:buNone/>
              <a:defRPr sz="2600" b="0">
                <a:solidFill>
                  <a:srgbClr val="808080"/>
                </a:solidFill>
              </a:defRPr>
            </a:lvl7pPr>
            <a:lvl8pPr lvl="7" algn="l" rtl="0">
              <a:spcBef>
                <a:spcPts val="0"/>
              </a:spcBef>
              <a:spcAft>
                <a:spcPts val="0"/>
              </a:spcAft>
              <a:buClr>
                <a:srgbClr val="808080"/>
              </a:buClr>
              <a:buSzPts val="2600"/>
              <a:buNone/>
              <a:defRPr sz="2600" b="0">
                <a:solidFill>
                  <a:srgbClr val="808080"/>
                </a:solidFill>
              </a:defRPr>
            </a:lvl8pPr>
            <a:lvl9pPr lvl="8" algn="l" rtl="0">
              <a:spcBef>
                <a:spcPts val="0"/>
              </a:spcBef>
              <a:spcAft>
                <a:spcPts val="0"/>
              </a:spcAft>
              <a:buClr>
                <a:srgbClr val="808080"/>
              </a:buClr>
              <a:buSzPts val="2600"/>
              <a:buNone/>
              <a:defRPr sz="2600" b="0">
                <a:solidFill>
                  <a:srgbClr val="80808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ite with Blue Top - Fancy 1">
  <p:cSld name="TITLE_AND_BODY_1_2">
    <p:bg>
      <p:bgPr>
        <a:gradFill>
          <a:gsLst>
            <a:gs pos="0">
              <a:srgbClr val="FFFFFF"/>
            </a:gs>
            <a:gs pos="100000">
              <a:srgbClr val="9CC2DF"/>
            </a:gs>
          </a:gsLst>
          <a:path path="circle">
            <a:fillToRect l="50000" t="50000" r="50000" b="50000"/>
          </a:path>
          <a:tileRect/>
        </a:gradFill>
        <a:effectLst/>
      </p:bgPr>
    </p:bg>
    <p:spTree>
      <p:nvGrpSpPr>
        <p:cNvPr id="1" name="Shape 57"/>
        <p:cNvGrpSpPr/>
        <p:nvPr/>
      </p:nvGrpSpPr>
      <p:grpSpPr>
        <a:xfrm>
          <a:off x="0" y="0"/>
          <a:ext cx="0" cy="0"/>
          <a:chOff x="0" y="0"/>
          <a:chExt cx="0" cy="0"/>
        </a:xfrm>
      </p:grpSpPr>
      <p:sp>
        <p:nvSpPr>
          <p:cNvPr id="58" name="Google Shape;58;p7"/>
          <p:cNvSpPr/>
          <p:nvPr/>
        </p:nvSpPr>
        <p:spPr>
          <a:xfrm>
            <a:off x="0" y="3050"/>
            <a:ext cx="9144000" cy="8199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C71"/>
              </a:solidFill>
            </a:endParaRPr>
          </a:p>
        </p:txBody>
      </p:sp>
      <p:grpSp>
        <p:nvGrpSpPr>
          <p:cNvPr id="59" name="Google Shape;59;p7"/>
          <p:cNvGrpSpPr/>
          <p:nvPr/>
        </p:nvGrpSpPr>
        <p:grpSpPr>
          <a:xfrm>
            <a:off x="-75" y="822950"/>
            <a:ext cx="9144088" cy="4320463"/>
            <a:chOff x="8145036" y="0"/>
            <a:chExt cx="4014438" cy="2258121"/>
          </a:xfrm>
        </p:grpSpPr>
        <p:sp>
          <p:nvSpPr>
            <p:cNvPr id="60" name="Google Shape;60;p7"/>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7"/>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2;p7"/>
          <p:cNvSpPr txBox="1">
            <a:spLocks noGrp="1"/>
          </p:cNvSpPr>
          <p:nvPr>
            <p:ph type="title"/>
          </p:nvPr>
        </p:nvSpPr>
        <p:spPr>
          <a:xfrm>
            <a:off x="228600" y="265175"/>
            <a:ext cx="7907100" cy="4869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3000"/>
              <a:buNone/>
              <a:defRPr>
                <a:solidFill>
                  <a:srgbClr val="FFFFFF"/>
                </a:solidFill>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63" name="Google Shape;63;p7"/>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sz="1600">
              <a:solidFill>
                <a:srgbClr val="003C71"/>
              </a:solidFill>
              <a:latin typeface="Poppins"/>
              <a:ea typeface="Poppins"/>
              <a:cs typeface="Poppins"/>
              <a:sym typeface="Poppins"/>
            </a:endParaRPr>
          </a:p>
        </p:txBody>
      </p:sp>
      <p:sp>
        <p:nvSpPr>
          <p:cNvPr id="64" name="Google Shape;64;p7"/>
          <p:cNvSpPr txBox="1">
            <a:spLocks noGrp="1"/>
          </p:cNvSpPr>
          <p:nvPr>
            <p:ph type="sldNum" idx="12"/>
          </p:nvPr>
        </p:nvSpPr>
        <p:spPr>
          <a:xfrm>
            <a:off x="8439912" y="4855464"/>
            <a:ext cx="548700" cy="393600"/>
          </a:xfrm>
          <a:prstGeom prst="rect">
            <a:avLst/>
          </a:prstGeom>
        </p:spPr>
        <p:txBody>
          <a:bodyPr spcFirstLastPara="1" wrap="square" lIns="0" tIns="0" rIns="0" bIns="0" anchor="t" anchorCtr="0">
            <a:noAutofit/>
          </a:bodyPr>
          <a:lstStyle>
            <a:lvl1pPr lvl="0" rtl="0">
              <a:buNone/>
              <a:defRPr>
                <a:solidFill>
                  <a:srgbClr val="003C71"/>
                </a:solidFill>
                <a:latin typeface="Poppins"/>
                <a:ea typeface="Poppins"/>
                <a:cs typeface="Poppins"/>
                <a:sym typeface="Poppins"/>
              </a:defRPr>
            </a:lvl1pPr>
            <a:lvl2pPr lvl="1" rtl="0">
              <a:buNone/>
              <a:defRPr>
                <a:solidFill>
                  <a:srgbClr val="003C71"/>
                </a:solidFill>
                <a:latin typeface="Poppins"/>
                <a:ea typeface="Poppins"/>
                <a:cs typeface="Poppins"/>
                <a:sym typeface="Poppins"/>
              </a:defRPr>
            </a:lvl2pPr>
            <a:lvl3pPr lvl="2" rtl="0">
              <a:buNone/>
              <a:defRPr>
                <a:solidFill>
                  <a:srgbClr val="003C71"/>
                </a:solidFill>
                <a:latin typeface="Poppins"/>
                <a:ea typeface="Poppins"/>
                <a:cs typeface="Poppins"/>
                <a:sym typeface="Poppins"/>
              </a:defRPr>
            </a:lvl3pPr>
            <a:lvl4pPr lvl="3" rtl="0">
              <a:buNone/>
              <a:defRPr>
                <a:solidFill>
                  <a:srgbClr val="003C71"/>
                </a:solidFill>
                <a:latin typeface="Poppins"/>
                <a:ea typeface="Poppins"/>
                <a:cs typeface="Poppins"/>
                <a:sym typeface="Poppins"/>
              </a:defRPr>
            </a:lvl4pPr>
            <a:lvl5pPr lvl="4" rtl="0">
              <a:buNone/>
              <a:defRPr>
                <a:solidFill>
                  <a:srgbClr val="003C71"/>
                </a:solidFill>
                <a:latin typeface="Poppins"/>
                <a:ea typeface="Poppins"/>
                <a:cs typeface="Poppins"/>
                <a:sym typeface="Poppins"/>
              </a:defRPr>
            </a:lvl5pPr>
            <a:lvl6pPr lvl="5" rtl="0">
              <a:buNone/>
              <a:defRPr>
                <a:solidFill>
                  <a:srgbClr val="003C71"/>
                </a:solidFill>
                <a:latin typeface="Poppins"/>
                <a:ea typeface="Poppins"/>
                <a:cs typeface="Poppins"/>
                <a:sym typeface="Poppins"/>
              </a:defRPr>
            </a:lvl6pPr>
            <a:lvl7pPr lvl="6" rtl="0">
              <a:buNone/>
              <a:defRPr>
                <a:solidFill>
                  <a:srgbClr val="003C71"/>
                </a:solidFill>
                <a:latin typeface="Poppins"/>
                <a:ea typeface="Poppins"/>
                <a:cs typeface="Poppins"/>
                <a:sym typeface="Poppins"/>
              </a:defRPr>
            </a:lvl7pPr>
            <a:lvl8pPr lvl="7" rtl="0">
              <a:buNone/>
              <a:defRPr>
                <a:solidFill>
                  <a:srgbClr val="003C71"/>
                </a:solidFill>
                <a:latin typeface="Poppins"/>
                <a:ea typeface="Poppins"/>
                <a:cs typeface="Poppins"/>
                <a:sym typeface="Poppins"/>
              </a:defRPr>
            </a:lvl8pPr>
            <a:lvl9pPr lvl="8" rtl="0">
              <a:buNone/>
              <a:defRPr>
                <a:solidFill>
                  <a:srgbClr val="003C7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7"/>
          <p:cNvSpPr txBox="1">
            <a:spLocks noGrp="1"/>
          </p:cNvSpPr>
          <p:nvPr>
            <p:ph type="body" idx="1"/>
          </p:nvPr>
        </p:nvSpPr>
        <p:spPr>
          <a:xfrm>
            <a:off x="477775" y="1089275"/>
            <a:ext cx="4412700" cy="8199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0000"/>
              </a:buClr>
              <a:buSzPts val="2500"/>
              <a:buChar char="●"/>
              <a:defRPr sz="2500">
                <a:solidFill>
                  <a:srgbClr val="000000"/>
                </a:solidFill>
              </a:defRPr>
            </a:lvl1pPr>
            <a:lvl2pPr marL="914400" lvl="1" indent="-374650" rtl="0">
              <a:spcBef>
                <a:spcPts val="0"/>
              </a:spcBef>
              <a:spcAft>
                <a:spcPts val="0"/>
              </a:spcAft>
              <a:buClr>
                <a:srgbClr val="000000"/>
              </a:buClr>
              <a:buSzPts val="2300"/>
              <a:buChar char="○"/>
              <a:defRPr sz="2300">
                <a:solidFill>
                  <a:srgbClr val="000000"/>
                </a:solidFill>
              </a:defRPr>
            </a:lvl2pPr>
            <a:lvl3pPr marL="1371600" lvl="2" indent="-368300" rtl="0">
              <a:spcBef>
                <a:spcPts val="0"/>
              </a:spcBef>
              <a:spcAft>
                <a:spcPts val="0"/>
              </a:spcAft>
              <a:buClr>
                <a:srgbClr val="000000"/>
              </a:buClr>
              <a:buSzPts val="2200"/>
              <a:buChar char="■"/>
              <a:defRPr sz="2200">
                <a:solidFill>
                  <a:srgbClr val="000000"/>
                </a:solidFill>
              </a:defRPr>
            </a:lvl3pPr>
            <a:lvl4pPr marL="1828800" lvl="3" indent="-349250" rtl="0">
              <a:spcBef>
                <a:spcPts val="0"/>
              </a:spcBef>
              <a:spcAft>
                <a:spcPts val="0"/>
              </a:spcAft>
              <a:buClr>
                <a:srgbClr val="000000"/>
              </a:buClr>
              <a:buSzPts val="1900"/>
              <a:buChar char="●"/>
              <a:defRPr sz="1900">
                <a:solidFill>
                  <a:srgbClr val="000000"/>
                </a:solidFill>
              </a:defRPr>
            </a:lvl4pPr>
            <a:lvl5pPr marL="2286000" lvl="4" indent="-336550" rtl="0">
              <a:spcBef>
                <a:spcPts val="0"/>
              </a:spcBef>
              <a:spcAft>
                <a:spcPts val="0"/>
              </a:spcAft>
              <a:buClr>
                <a:srgbClr val="000000"/>
              </a:buClr>
              <a:buSzPts val="1700"/>
              <a:buChar char="○"/>
              <a:defRPr sz="1700">
                <a:solidFill>
                  <a:srgbClr val="000000"/>
                </a:solidFill>
              </a:defRPr>
            </a:lvl5pPr>
            <a:lvl6pPr marL="2743200" lvl="5" indent="-323850" rtl="0">
              <a:spcBef>
                <a:spcPts val="0"/>
              </a:spcBef>
              <a:spcAft>
                <a:spcPts val="0"/>
              </a:spcAft>
              <a:buClr>
                <a:srgbClr val="000000"/>
              </a:buClr>
              <a:buSzPts val="1500"/>
              <a:buChar char="■"/>
              <a:defRPr sz="1500">
                <a:solidFill>
                  <a:srgbClr val="000000"/>
                </a:solidFill>
              </a:defRPr>
            </a:lvl6pPr>
            <a:lvl7pPr marL="3200400" lvl="6" indent="-292100" rtl="0">
              <a:spcBef>
                <a:spcPts val="0"/>
              </a:spcBef>
              <a:spcAft>
                <a:spcPts val="0"/>
              </a:spcAft>
              <a:buClr>
                <a:srgbClr val="000000"/>
              </a:buClr>
              <a:buSzPts val="1000"/>
              <a:buChar char="●"/>
              <a:defRPr sz="1000">
                <a:solidFill>
                  <a:srgbClr val="000000"/>
                </a:solidFill>
              </a:defRPr>
            </a:lvl7pPr>
            <a:lvl8pPr marL="3657600" lvl="7" indent="-292100" rtl="0">
              <a:spcBef>
                <a:spcPts val="0"/>
              </a:spcBef>
              <a:spcAft>
                <a:spcPts val="0"/>
              </a:spcAft>
              <a:buClr>
                <a:srgbClr val="000000"/>
              </a:buClr>
              <a:buSzPts val="1000"/>
              <a:buChar char="○"/>
              <a:defRPr sz="1000">
                <a:solidFill>
                  <a:srgbClr val="000000"/>
                </a:solidFill>
              </a:defRPr>
            </a:lvl8pPr>
            <a:lvl9pPr marL="4114800" lvl="8" indent="-292100" rtl="0">
              <a:spcBef>
                <a:spcPts val="0"/>
              </a:spcBef>
              <a:spcAft>
                <a:spcPts val="0"/>
              </a:spcAft>
              <a:buClr>
                <a:srgbClr val="000000"/>
              </a:buClr>
              <a:buSzPts val="1000"/>
              <a:buChar char="■"/>
              <a:defRPr sz="1000">
                <a:solidFill>
                  <a:srgbClr val="000000"/>
                </a:solidFill>
              </a:defRPr>
            </a:lvl9pPr>
          </a:lstStyle>
          <a:p>
            <a:endParaRPr/>
          </a:p>
        </p:txBody>
      </p:sp>
      <p:sp>
        <p:nvSpPr>
          <p:cNvPr id="66" name="Google Shape;66;p7"/>
          <p:cNvSpPr/>
          <p:nvPr/>
        </p:nvSpPr>
        <p:spPr>
          <a:xfrm rot="-1180608">
            <a:off x="4528524" y="1363532"/>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 with Blue Top Plain">
  <p:cSld name="TITLE_AND_BODY_1_1">
    <p:bg>
      <p:bgPr>
        <a:solidFill>
          <a:srgbClr val="FFFFFF"/>
        </a:solidFill>
        <a:effectLst/>
      </p:bgPr>
    </p:bg>
    <p:spTree>
      <p:nvGrpSpPr>
        <p:cNvPr id="1" name="Shape 67"/>
        <p:cNvGrpSpPr/>
        <p:nvPr/>
      </p:nvGrpSpPr>
      <p:grpSpPr>
        <a:xfrm>
          <a:off x="0" y="0"/>
          <a:ext cx="0" cy="0"/>
          <a:chOff x="0" y="0"/>
          <a:chExt cx="0" cy="0"/>
        </a:xfrm>
      </p:grpSpPr>
      <p:sp>
        <p:nvSpPr>
          <p:cNvPr id="68" name="Google Shape;68;p8"/>
          <p:cNvSpPr/>
          <p:nvPr/>
        </p:nvSpPr>
        <p:spPr>
          <a:xfrm>
            <a:off x="0" y="3050"/>
            <a:ext cx="9144000" cy="8199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C71"/>
              </a:solidFill>
            </a:endParaRPr>
          </a:p>
        </p:txBody>
      </p:sp>
      <p:sp>
        <p:nvSpPr>
          <p:cNvPr id="69" name="Google Shape;69;p8"/>
          <p:cNvSpPr txBox="1">
            <a:spLocks noGrp="1"/>
          </p:cNvSpPr>
          <p:nvPr>
            <p:ph type="title"/>
          </p:nvPr>
        </p:nvSpPr>
        <p:spPr>
          <a:xfrm>
            <a:off x="228600" y="265175"/>
            <a:ext cx="7425300" cy="4869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3000"/>
              <a:buNone/>
              <a:defRPr>
                <a:solidFill>
                  <a:srgbClr val="FFFFFF"/>
                </a:solidFill>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70" name="Google Shape;70;p8"/>
          <p:cNvSpPr txBox="1">
            <a:spLocks noGrp="1"/>
          </p:cNvSpPr>
          <p:nvPr>
            <p:ph type="sldNum" idx="12"/>
          </p:nvPr>
        </p:nvSpPr>
        <p:spPr>
          <a:xfrm>
            <a:off x="8439912" y="4855464"/>
            <a:ext cx="548700" cy="393600"/>
          </a:xfrm>
          <a:prstGeom prst="rect">
            <a:avLst/>
          </a:prstGeom>
        </p:spPr>
        <p:txBody>
          <a:bodyPr spcFirstLastPara="1" wrap="square" lIns="0" tIns="0" rIns="0" bIns="0" anchor="t" anchorCtr="0">
            <a:noAutofit/>
          </a:bodyPr>
          <a:lstStyle>
            <a:lvl1pPr lvl="0" rtl="0">
              <a:buNone/>
              <a:defRPr>
                <a:solidFill>
                  <a:srgbClr val="003C71"/>
                </a:solidFill>
                <a:latin typeface="Poppins"/>
                <a:ea typeface="Poppins"/>
                <a:cs typeface="Poppins"/>
                <a:sym typeface="Poppins"/>
              </a:defRPr>
            </a:lvl1pPr>
            <a:lvl2pPr lvl="1" rtl="0">
              <a:buNone/>
              <a:defRPr>
                <a:solidFill>
                  <a:srgbClr val="003C71"/>
                </a:solidFill>
                <a:latin typeface="Poppins"/>
                <a:ea typeface="Poppins"/>
                <a:cs typeface="Poppins"/>
                <a:sym typeface="Poppins"/>
              </a:defRPr>
            </a:lvl2pPr>
            <a:lvl3pPr lvl="2" rtl="0">
              <a:buNone/>
              <a:defRPr>
                <a:solidFill>
                  <a:srgbClr val="003C71"/>
                </a:solidFill>
                <a:latin typeface="Poppins"/>
                <a:ea typeface="Poppins"/>
                <a:cs typeface="Poppins"/>
                <a:sym typeface="Poppins"/>
              </a:defRPr>
            </a:lvl3pPr>
            <a:lvl4pPr lvl="3" rtl="0">
              <a:buNone/>
              <a:defRPr>
                <a:solidFill>
                  <a:srgbClr val="003C71"/>
                </a:solidFill>
                <a:latin typeface="Poppins"/>
                <a:ea typeface="Poppins"/>
                <a:cs typeface="Poppins"/>
                <a:sym typeface="Poppins"/>
              </a:defRPr>
            </a:lvl4pPr>
            <a:lvl5pPr lvl="4" rtl="0">
              <a:buNone/>
              <a:defRPr>
                <a:solidFill>
                  <a:srgbClr val="003C71"/>
                </a:solidFill>
                <a:latin typeface="Poppins"/>
                <a:ea typeface="Poppins"/>
                <a:cs typeface="Poppins"/>
                <a:sym typeface="Poppins"/>
              </a:defRPr>
            </a:lvl5pPr>
            <a:lvl6pPr lvl="5" rtl="0">
              <a:buNone/>
              <a:defRPr>
                <a:solidFill>
                  <a:srgbClr val="003C71"/>
                </a:solidFill>
                <a:latin typeface="Poppins"/>
                <a:ea typeface="Poppins"/>
                <a:cs typeface="Poppins"/>
                <a:sym typeface="Poppins"/>
              </a:defRPr>
            </a:lvl6pPr>
            <a:lvl7pPr lvl="6" rtl="0">
              <a:buNone/>
              <a:defRPr>
                <a:solidFill>
                  <a:srgbClr val="003C71"/>
                </a:solidFill>
                <a:latin typeface="Poppins"/>
                <a:ea typeface="Poppins"/>
                <a:cs typeface="Poppins"/>
                <a:sym typeface="Poppins"/>
              </a:defRPr>
            </a:lvl7pPr>
            <a:lvl8pPr lvl="7" rtl="0">
              <a:buNone/>
              <a:defRPr>
                <a:solidFill>
                  <a:srgbClr val="003C71"/>
                </a:solidFill>
                <a:latin typeface="Poppins"/>
                <a:ea typeface="Poppins"/>
                <a:cs typeface="Poppins"/>
                <a:sym typeface="Poppins"/>
              </a:defRPr>
            </a:lvl8pPr>
            <a:lvl9pPr lvl="8" rtl="0">
              <a:buNone/>
              <a:defRPr>
                <a:solidFill>
                  <a:srgbClr val="003C7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8"/>
          <p:cNvSpPr txBox="1">
            <a:spLocks noGrp="1"/>
          </p:cNvSpPr>
          <p:nvPr>
            <p:ph type="body" idx="1"/>
          </p:nvPr>
        </p:nvSpPr>
        <p:spPr>
          <a:xfrm>
            <a:off x="477775" y="1089275"/>
            <a:ext cx="4412700" cy="8199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0000"/>
              </a:buClr>
              <a:buSzPts val="2500"/>
              <a:buChar char="●"/>
              <a:defRPr sz="2500">
                <a:solidFill>
                  <a:srgbClr val="000000"/>
                </a:solidFill>
              </a:defRPr>
            </a:lvl1pPr>
            <a:lvl2pPr marL="914400" lvl="1" indent="-374650" rtl="0">
              <a:spcBef>
                <a:spcPts val="0"/>
              </a:spcBef>
              <a:spcAft>
                <a:spcPts val="0"/>
              </a:spcAft>
              <a:buClr>
                <a:srgbClr val="000000"/>
              </a:buClr>
              <a:buSzPts val="2300"/>
              <a:buChar char="○"/>
              <a:defRPr sz="2300">
                <a:solidFill>
                  <a:srgbClr val="000000"/>
                </a:solidFill>
              </a:defRPr>
            </a:lvl2pPr>
            <a:lvl3pPr marL="1371600" lvl="2" indent="-368300" rtl="0">
              <a:spcBef>
                <a:spcPts val="0"/>
              </a:spcBef>
              <a:spcAft>
                <a:spcPts val="0"/>
              </a:spcAft>
              <a:buClr>
                <a:srgbClr val="000000"/>
              </a:buClr>
              <a:buSzPts val="2200"/>
              <a:buChar char="■"/>
              <a:defRPr sz="2200">
                <a:solidFill>
                  <a:srgbClr val="000000"/>
                </a:solidFill>
              </a:defRPr>
            </a:lvl3pPr>
            <a:lvl4pPr marL="1828800" lvl="3" indent="-349250" rtl="0">
              <a:spcBef>
                <a:spcPts val="0"/>
              </a:spcBef>
              <a:spcAft>
                <a:spcPts val="0"/>
              </a:spcAft>
              <a:buClr>
                <a:srgbClr val="000000"/>
              </a:buClr>
              <a:buSzPts val="1900"/>
              <a:buChar char="●"/>
              <a:defRPr sz="1900">
                <a:solidFill>
                  <a:srgbClr val="000000"/>
                </a:solidFill>
              </a:defRPr>
            </a:lvl4pPr>
            <a:lvl5pPr marL="2286000" lvl="4" indent="-336550" rtl="0">
              <a:spcBef>
                <a:spcPts val="0"/>
              </a:spcBef>
              <a:spcAft>
                <a:spcPts val="0"/>
              </a:spcAft>
              <a:buClr>
                <a:srgbClr val="000000"/>
              </a:buClr>
              <a:buSzPts val="1700"/>
              <a:buChar char="○"/>
              <a:defRPr sz="1700">
                <a:solidFill>
                  <a:srgbClr val="000000"/>
                </a:solidFill>
              </a:defRPr>
            </a:lvl5pPr>
            <a:lvl6pPr marL="2743200" lvl="5" indent="-323850" rtl="0">
              <a:spcBef>
                <a:spcPts val="0"/>
              </a:spcBef>
              <a:spcAft>
                <a:spcPts val="0"/>
              </a:spcAft>
              <a:buClr>
                <a:srgbClr val="000000"/>
              </a:buClr>
              <a:buSzPts val="1500"/>
              <a:buChar char="■"/>
              <a:defRPr sz="1500">
                <a:solidFill>
                  <a:srgbClr val="000000"/>
                </a:solidFill>
              </a:defRPr>
            </a:lvl6pPr>
            <a:lvl7pPr marL="3200400" lvl="6" indent="-292100" rtl="0">
              <a:spcBef>
                <a:spcPts val="0"/>
              </a:spcBef>
              <a:spcAft>
                <a:spcPts val="0"/>
              </a:spcAft>
              <a:buClr>
                <a:srgbClr val="000000"/>
              </a:buClr>
              <a:buSzPts val="1000"/>
              <a:buChar char="●"/>
              <a:defRPr sz="1000">
                <a:solidFill>
                  <a:srgbClr val="000000"/>
                </a:solidFill>
              </a:defRPr>
            </a:lvl7pPr>
            <a:lvl8pPr marL="3657600" lvl="7" indent="-292100" rtl="0">
              <a:spcBef>
                <a:spcPts val="0"/>
              </a:spcBef>
              <a:spcAft>
                <a:spcPts val="0"/>
              </a:spcAft>
              <a:buClr>
                <a:srgbClr val="000000"/>
              </a:buClr>
              <a:buSzPts val="1000"/>
              <a:buChar char="○"/>
              <a:defRPr sz="1000">
                <a:solidFill>
                  <a:srgbClr val="000000"/>
                </a:solidFill>
              </a:defRPr>
            </a:lvl8pPr>
            <a:lvl9pPr marL="4114800" lvl="8" indent="-292100" rtl="0">
              <a:spcBef>
                <a:spcPts val="0"/>
              </a:spcBef>
              <a:spcAft>
                <a:spcPts val="0"/>
              </a:spcAft>
              <a:buClr>
                <a:srgbClr val="000000"/>
              </a:buClr>
              <a:buSzPts val="1000"/>
              <a:buChar char="■"/>
              <a:defRPr sz="1000">
                <a:solidFill>
                  <a:srgbClr val="000000"/>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ue with White Top Plain">
  <p:cSld name="TITLE_AND_BODY_1_1_1">
    <p:bg>
      <p:bgPr>
        <a:solidFill>
          <a:srgbClr val="FFFFFF"/>
        </a:solidFill>
        <a:effectLst/>
      </p:bgPr>
    </p:bg>
    <p:spTree>
      <p:nvGrpSpPr>
        <p:cNvPr id="1" name="Shape 72"/>
        <p:cNvGrpSpPr/>
        <p:nvPr/>
      </p:nvGrpSpPr>
      <p:grpSpPr>
        <a:xfrm>
          <a:off x="0" y="0"/>
          <a:ext cx="0" cy="0"/>
          <a:chOff x="0" y="0"/>
          <a:chExt cx="0" cy="0"/>
        </a:xfrm>
      </p:grpSpPr>
      <p:sp>
        <p:nvSpPr>
          <p:cNvPr id="73" name="Google Shape;73;p9"/>
          <p:cNvSpPr/>
          <p:nvPr/>
        </p:nvSpPr>
        <p:spPr>
          <a:xfrm>
            <a:off x="0" y="793850"/>
            <a:ext cx="9144000" cy="43497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C71"/>
              </a:solidFill>
            </a:endParaRPr>
          </a:p>
        </p:txBody>
      </p:sp>
      <p:sp>
        <p:nvSpPr>
          <p:cNvPr id="74" name="Google Shape;74;p9"/>
          <p:cNvSpPr txBox="1">
            <a:spLocks noGrp="1"/>
          </p:cNvSpPr>
          <p:nvPr>
            <p:ph type="title"/>
          </p:nvPr>
        </p:nvSpPr>
        <p:spPr>
          <a:xfrm>
            <a:off x="228600" y="265175"/>
            <a:ext cx="7509000" cy="486900"/>
          </a:xfrm>
          <a:prstGeom prst="rect">
            <a:avLst/>
          </a:prstGeom>
        </p:spPr>
        <p:txBody>
          <a:bodyPr spcFirstLastPara="1" wrap="square" lIns="0" tIns="0" rIns="0" bIns="0" anchor="b" anchorCtr="0">
            <a:noAutofit/>
          </a:bodyPr>
          <a:lstStyle>
            <a:lvl1pPr lvl="0" algn="l" rtl="0">
              <a:spcBef>
                <a:spcPts val="0"/>
              </a:spcBef>
              <a:spcAft>
                <a:spcPts val="0"/>
              </a:spcAft>
              <a:buClr>
                <a:srgbClr val="003C71"/>
              </a:buClr>
              <a:buSzPts val="3000"/>
              <a:buNone/>
              <a:defRPr>
                <a:solidFill>
                  <a:srgbClr val="003C71"/>
                </a:solidFill>
              </a:defRPr>
            </a:lvl1pPr>
            <a:lvl2pPr lvl="1" algn="l" rtl="0">
              <a:spcBef>
                <a:spcPts val="0"/>
              </a:spcBef>
              <a:spcAft>
                <a:spcPts val="0"/>
              </a:spcAft>
              <a:buClr>
                <a:srgbClr val="003C71"/>
              </a:buClr>
              <a:buSzPts val="3000"/>
              <a:buNone/>
              <a:defRPr>
                <a:solidFill>
                  <a:srgbClr val="003C71"/>
                </a:solidFill>
              </a:defRPr>
            </a:lvl2pPr>
            <a:lvl3pPr lvl="2" algn="l" rtl="0">
              <a:spcBef>
                <a:spcPts val="0"/>
              </a:spcBef>
              <a:spcAft>
                <a:spcPts val="0"/>
              </a:spcAft>
              <a:buClr>
                <a:srgbClr val="003C71"/>
              </a:buClr>
              <a:buSzPts val="3000"/>
              <a:buNone/>
              <a:defRPr>
                <a:solidFill>
                  <a:srgbClr val="003C71"/>
                </a:solidFill>
              </a:defRPr>
            </a:lvl3pPr>
            <a:lvl4pPr lvl="3" algn="l" rtl="0">
              <a:spcBef>
                <a:spcPts val="0"/>
              </a:spcBef>
              <a:spcAft>
                <a:spcPts val="0"/>
              </a:spcAft>
              <a:buClr>
                <a:srgbClr val="003C71"/>
              </a:buClr>
              <a:buSzPts val="3000"/>
              <a:buNone/>
              <a:defRPr>
                <a:solidFill>
                  <a:srgbClr val="003C71"/>
                </a:solidFill>
              </a:defRPr>
            </a:lvl4pPr>
            <a:lvl5pPr lvl="4" algn="l" rtl="0">
              <a:spcBef>
                <a:spcPts val="0"/>
              </a:spcBef>
              <a:spcAft>
                <a:spcPts val="0"/>
              </a:spcAft>
              <a:buClr>
                <a:srgbClr val="003C71"/>
              </a:buClr>
              <a:buSzPts val="3000"/>
              <a:buNone/>
              <a:defRPr>
                <a:solidFill>
                  <a:srgbClr val="003C71"/>
                </a:solidFill>
              </a:defRPr>
            </a:lvl5pPr>
            <a:lvl6pPr lvl="5" algn="l" rtl="0">
              <a:spcBef>
                <a:spcPts val="0"/>
              </a:spcBef>
              <a:spcAft>
                <a:spcPts val="0"/>
              </a:spcAft>
              <a:buClr>
                <a:srgbClr val="003C71"/>
              </a:buClr>
              <a:buSzPts val="3000"/>
              <a:buNone/>
              <a:defRPr>
                <a:solidFill>
                  <a:srgbClr val="003C71"/>
                </a:solidFill>
              </a:defRPr>
            </a:lvl6pPr>
            <a:lvl7pPr lvl="6" algn="l" rtl="0">
              <a:spcBef>
                <a:spcPts val="0"/>
              </a:spcBef>
              <a:spcAft>
                <a:spcPts val="0"/>
              </a:spcAft>
              <a:buClr>
                <a:srgbClr val="003C71"/>
              </a:buClr>
              <a:buSzPts val="3000"/>
              <a:buNone/>
              <a:defRPr>
                <a:solidFill>
                  <a:srgbClr val="003C71"/>
                </a:solidFill>
              </a:defRPr>
            </a:lvl7pPr>
            <a:lvl8pPr lvl="7" algn="l" rtl="0">
              <a:spcBef>
                <a:spcPts val="0"/>
              </a:spcBef>
              <a:spcAft>
                <a:spcPts val="0"/>
              </a:spcAft>
              <a:buClr>
                <a:srgbClr val="003C71"/>
              </a:buClr>
              <a:buSzPts val="3000"/>
              <a:buNone/>
              <a:defRPr>
                <a:solidFill>
                  <a:srgbClr val="003C71"/>
                </a:solidFill>
              </a:defRPr>
            </a:lvl8pPr>
            <a:lvl9pPr lvl="8" algn="l" rtl="0">
              <a:spcBef>
                <a:spcPts val="0"/>
              </a:spcBef>
              <a:spcAft>
                <a:spcPts val="0"/>
              </a:spcAft>
              <a:buClr>
                <a:srgbClr val="003C71"/>
              </a:buClr>
              <a:buSzPts val="3000"/>
              <a:buNone/>
              <a:defRPr>
                <a:solidFill>
                  <a:srgbClr val="003C71"/>
                </a:solidFill>
              </a:defRPr>
            </a:lvl9pPr>
          </a:lstStyle>
          <a:p>
            <a:endParaRPr/>
          </a:p>
        </p:txBody>
      </p:sp>
      <p:pic>
        <p:nvPicPr>
          <p:cNvPr id="75" name="Google Shape;75;p9"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3225" y="105325"/>
            <a:ext cx="650400" cy="589500"/>
          </a:xfrm>
          <a:prstGeom prst="rect">
            <a:avLst/>
          </a:prstGeom>
          <a:noFill/>
          <a:ln>
            <a:noFill/>
          </a:ln>
        </p:spPr>
      </p:pic>
      <p:sp>
        <p:nvSpPr>
          <p:cNvPr id="76" name="Google Shape;76;p9"/>
          <p:cNvSpPr txBox="1">
            <a:spLocks noGrp="1"/>
          </p:cNvSpPr>
          <p:nvPr>
            <p:ph type="sldNum" idx="12"/>
          </p:nvPr>
        </p:nvSpPr>
        <p:spPr>
          <a:xfrm>
            <a:off x="8439912" y="4855464"/>
            <a:ext cx="548700" cy="393600"/>
          </a:xfrm>
          <a:prstGeom prst="rect">
            <a:avLst/>
          </a:prstGeom>
          <a:ln>
            <a:noFill/>
          </a:ln>
        </p:spPr>
        <p:txBody>
          <a:bodyPr spcFirstLastPara="1" wrap="square" lIns="0" tIns="0" rIns="0" bIns="0" anchor="t" anchorCtr="0">
            <a:noAutofit/>
          </a:bodyPr>
          <a:lstStyle>
            <a:lvl1pPr lvl="0" rtl="0">
              <a:buNone/>
              <a:defRPr>
                <a:solidFill>
                  <a:srgbClr val="FFFFFF"/>
                </a:solidFill>
                <a:latin typeface="Poppins"/>
                <a:ea typeface="Poppins"/>
                <a:cs typeface="Poppins"/>
                <a:sym typeface="Poppins"/>
              </a:defRPr>
            </a:lvl1pPr>
            <a:lvl2pPr lvl="1" rtl="0">
              <a:buNone/>
              <a:defRPr>
                <a:solidFill>
                  <a:srgbClr val="FFFFFF"/>
                </a:solidFill>
                <a:latin typeface="Poppins"/>
                <a:ea typeface="Poppins"/>
                <a:cs typeface="Poppins"/>
                <a:sym typeface="Poppins"/>
              </a:defRPr>
            </a:lvl2pPr>
            <a:lvl3pPr lvl="2" rtl="0">
              <a:buNone/>
              <a:defRPr>
                <a:solidFill>
                  <a:srgbClr val="FFFFFF"/>
                </a:solidFill>
                <a:latin typeface="Poppins"/>
                <a:ea typeface="Poppins"/>
                <a:cs typeface="Poppins"/>
                <a:sym typeface="Poppins"/>
              </a:defRPr>
            </a:lvl3pPr>
            <a:lvl4pPr lvl="3" rtl="0">
              <a:buNone/>
              <a:defRPr>
                <a:solidFill>
                  <a:srgbClr val="FFFFFF"/>
                </a:solidFill>
                <a:latin typeface="Poppins"/>
                <a:ea typeface="Poppins"/>
                <a:cs typeface="Poppins"/>
                <a:sym typeface="Poppins"/>
              </a:defRPr>
            </a:lvl4pPr>
            <a:lvl5pPr lvl="4" rtl="0">
              <a:buNone/>
              <a:defRPr>
                <a:solidFill>
                  <a:srgbClr val="FFFFFF"/>
                </a:solidFill>
                <a:latin typeface="Poppins"/>
                <a:ea typeface="Poppins"/>
                <a:cs typeface="Poppins"/>
                <a:sym typeface="Poppins"/>
              </a:defRPr>
            </a:lvl5pPr>
            <a:lvl6pPr lvl="5" rtl="0">
              <a:buNone/>
              <a:defRPr>
                <a:solidFill>
                  <a:srgbClr val="FFFFFF"/>
                </a:solidFill>
                <a:latin typeface="Poppins"/>
                <a:ea typeface="Poppins"/>
                <a:cs typeface="Poppins"/>
                <a:sym typeface="Poppins"/>
              </a:defRPr>
            </a:lvl6pPr>
            <a:lvl7pPr lvl="6" rtl="0">
              <a:buNone/>
              <a:defRPr>
                <a:solidFill>
                  <a:srgbClr val="FFFFFF"/>
                </a:solidFill>
                <a:latin typeface="Poppins"/>
                <a:ea typeface="Poppins"/>
                <a:cs typeface="Poppins"/>
                <a:sym typeface="Poppins"/>
              </a:defRPr>
            </a:lvl7pPr>
            <a:lvl8pPr lvl="7" rtl="0">
              <a:buNone/>
              <a:defRPr>
                <a:solidFill>
                  <a:srgbClr val="FFFFFF"/>
                </a:solidFill>
                <a:latin typeface="Poppins"/>
                <a:ea typeface="Poppins"/>
                <a:cs typeface="Poppins"/>
                <a:sym typeface="Poppins"/>
              </a:defRPr>
            </a:lvl8pPr>
            <a:lvl9pPr lvl="8" rtl="0">
              <a:buNone/>
              <a:defRPr>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9"/>
          <p:cNvSpPr txBox="1">
            <a:spLocks noGrp="1"/>
          </p:cNvSpPr>
          <p:nvPr>
            <p:ph type="body" idx="1"/>
          </p:nvPr>
        </p:nvSpPr>
        <p:spPr>
          <a:xfrm>
            <a:off x="477775" y="1089275"/>
            <a:ext cx="4412700" cy="29760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FFFFFF"/>
              </a:buClr>
              <a:buSzPts val="2500"/>
              <a:buFont typeface="Encode Sans Semi Condensed SemiBold"/>
              <a:buChar char="●"/>
              <a:defRPr sz="2500">
                <a:solidFill>
                  <a:srgbClr val="FFFFFF"/>
                </a:solidFill>
                <a:latin typeface="Encode Sans Semi Condensed SemiBold"/>
                <a:ea typeface="Encode Sans Semi Condensed SemiBold"/>
                <a:cs typeface="Encode Sans Semi Condensed SemiBold"/>
                <a:sym typeface="Encode Sans Semi Condensed SemiBold"/>
              </a:defRPr>
            </a:lvl1pPr>
            <a:lvl2pPr marL="914400" lvl="1" indent="-374650" rtl="0">
              <a:spcBef>
                <a:spcPts val="0"/>
              </a:spcBef>
              <a:spcAft>
                <a:spcPts val="0"/>
              </a:spcAft>
              <a:buClr>
                <a:srgbClr val="FFFFFF"/>
              </a:buClr>
              <a:buSzPts val="2300"/>
              <a:buFont typeface="Encode Sans Semi Condensed SemiBold"/>
              <a:buChar char="○"/>
              <a:defRPr sz="2300">
                <a:solidFill>
                  <a:srgbClr val="FFFFFF"/>
                </a:solidFill>
                <a:latin typeface="Encode Sans Semi Condensed SemiBold"/>
                <a:ea typeface="Encode Sans Semi Condensed SemiBold"/>
                <a:cs typeface="Encode Sans Semi Condensed SemiBold"/>
                <a:sym typeface="Encode Sans Semi Condensed SemiBold"/>
              </a:defRPr>
            </a:lvl2pPr>
            <a:lvl3pPr marL="1371600" lvl="2" indent="-368300" rtl="0">
              <a:spcBef>
                <a:spcPts val="0"/>
              </a:spcBef>
              <a:spcAft>
                <a:spcPts val="0"/>
              </a:spcAft>
              <a:buClr>
                <a:srgbClr val="FFFFFF"/>
              </a:buClr>
              <a:buSzPts val="2200"/>
              <a:buFont typeface="Encode Sans Semi Condensed SemiBold"/>
              <a:buChar char="■"/>
              <a:defRPr sz="2200">
                <a:solidFill>
                  <a:srgbClr val="FFFFFF"/>
                </a:solidFill>
                <a:latin typeface="Encode Sans Semi Condensed SemiBold"/>
                <a:ea typeface="Encode Sans Semi Condensed SemiBold"/>
                <a:cs typeface="Encode Sans Semi Condensed SemiBold"/>
                <a:sym typeface="Encode Sans Semi Condensed SemiBold"/>
              </a:defRPr>
            </a:lvl3pPr>
            <a:lvl4pPr marL="1828800" lvl="3" indent="-349250" rtl="0">
              <a:spcBef>
                <a:spcPts val="0"/>
              </a:spcBef>
              <a:spcAft>
                <a:spcPts val="0"/>
              </a:spcAft>
              <a:buClr>
                <a:srgbClr val="FFFFFF"/>
              </a:buClr>
              <a:buSzPts val="1900"/>
              <a:buFont typeface="Encode Sans Semi Condensed SemiBold"/>
              <a:buChar char="●"/>
              <a:defRPr sz="1900">
                <a:solidFill>
                  <a:srgbClr val="FFFFFF"/>
                </a:solidFill>
                <a:latin typeface="Encode Sans Semi Condensed SemiBold"/>
                <a:ea typeface="Encode Sans Semi Condensed SemiBold"/>
                <a:cs typeface="Encode Sans Semi Condensed SemiBold"/>
                <a:sym typeface="Encode Sans Semi Condensed SemiBold"/>
              </a:defRPr>
            </a:lvl4pPr>
            <a:lvl5pPr marL="2286000" lvl="4" indent="-336550" rtl="0">
              <a:spcBef>
                <a:spcPts val="0"/>
              </a:spcBef>
              <a:spcAft>
                <a:spcPts val="0"/>
              </a:spcAft>
              <a:buClr>
                <a:srgbClr val="FFFFFF"/>
              </a:buClr>
              <a:buSzPts val="1700"/>
              <a:buFont typeface="Encode Sans Semi Condensed SemiBold"/>
              <a:buChar char="○"/>
              <a:defRPr sz="1700">
                <a:solidFill>
                  <a:srgbClr val="FFFFFF"/>
                </a:solidFill>
                <a:latin typeface="Encode Sans Semi Condensed SemiBold"/>
                <a:ea typeface="Encode Sans Semi Condensed SemiBold"/>
                <a:cs typeface="Encode Sans Semi Condensed SemiBold"/>
                <a:sym typeface="Encode Sans Semi Condensed SemiBold"/>
              </a:defRPr>
            </a:lvl5pPr>
            <a:lvl6pPr marL="2743200" lvl="5" indent="-323850" rtl="0">
              <a:spcBef>
                <a:spcPts val="0"/>
              </a:spcBef>
              <a:spcAft>
                <a:spcPts val="0"/>
              </a:spcAft>
              <a:buClr>
                <a:srgbClr val="FFFFFF"/>
              </a:buClr>
              <a:buSzPts val="1500"/>
              <a:buFont typeface="Encode Sans Semi Condensed SemiBold"/>
              <a:buChar char="■"/>
              <a:defRPr sz="1500">
                <a:solidFill>
                  <a:srgbClr val="FFFFFF"/>
                </a:solidFill>
                <a:latin typeface="Encode Sans Semi Condensed SemiBold"/>
                <a:ea typeface="Encode Sans Semi Condensed SemiBold"/>
                <a:cs typeface="Encode Sans Semi Condensed SemiBold"/>
                <a:sym typeface="Encode Sans Semi Condensed SemiBold"/>
              </a:defRPr>
            </a:lvl6pPr>
            <a:lvl7pPr marL="3200400" lvl="6" indent="-292100" rtl="0">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7pPr>
            <a:lvl8pPr marL="3657600" lvl="7" indent="-292100" rtl="0">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8pPr>
            <a:lvl9pPr marL="4114800" lvl="8" indent="-292100" rtl="0">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9pPr>
          </a:lstStyle>
          <a:p>
            <a:endParaRPr/>
          </a:p>
        </p:txBody>
      </p:sp>
      <p:sp>
        <p:nvSpPr>
          <p:cNvPr id="78" name="Google Shape;78;p9"/>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808080"/>
                </a:solidFill>
                <a:latin typeface="Poppins"/>
                <a:ea typeface="Poppins"/>
                <a:cs typeface="Poppins"/>
                <a:sym typeface="Poppins"/>
              </a:rPr>
              <a:t>General Supplies and Services</a:t>
            </a:r>
            <a:endParaRPr>
              <a:solidFill>
                <a:srgbClr val="808080"/>
              </a:solidFill>
              <a:latin typeface="Poppins"/>
              <a:ea typeface="Poppins"/>
              <a:cs typeface="Poppins"/>
              <a:sym typeface="Poppi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ue Background Title">
  <p:cSld name="TITLE_AND_BODY_1_1_1_2">
    <p:bg>
      <p:bgPr>
        <a:solidFill>
          <a:srgbClr val="FFFFFF"/>
        </a:solidFill>
        <a:effectLst/>
      </p:bgPr>
    </p:bg>
    <p:spTree>
      <p:nvGrpSpPr>
        <p:cNvPr id="1" name="Shape 79"/>
        <p:cNvGrpSpPr/>
        <p:nvPr/>
      </p:nvGrpSpPr>
      <p:grpSpPr>
        <a:xfrm>
          <a:off x="0" y="0"/>
          <a:ext cx="0" cy="0"/>
          <a:chOff x="0" y="0"/>
          <a:chExt cx="0" cy="0"/>
        </a:xfrm>
      </p:grpSpPr>
      <p:sp>
        <p:nvSpPr>
          <p:cNvPr id="80" name="Google Shape;80;p10"/>
          <p:cNvSpPr/>
          <p:nvPr/>
        </p:nvSpPr>
        <p:spPr>
          <a:xfrm>
            <a:off x="0" y="793850"/>
            <a:ext cx="9144000" cy="43497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C71"/>
              </a:solidFill>
            </a:endParaRPr>
          </a:p>
        </p:txBody>
      </p:sp>
      <p:sp>
        <p:nvSpPr>
          <p:cNvPr id="81" name="Google Shape;81;p10"/>
          <p:cNvSpPr txBox="1">
            <a:spLocks noGrp="1"/>
          </p:cNvSpPr>
          <p:nvPr>
            <p:ph type="sldNum" idx="12"/>
          </p:nvPr>
        </p:nvSpPr>
        <p:spPr>
          <a:xfrm>
            <a:off x="8439912" y="4855464"/>
            <a:ext cx="548700" cy="393600"/>
          </a:xfrm>
          <a:prstGeom prst="rect">
            <a:avLst/>
          </a:prstGeom>
          <a:ln>
            <a:noFill/>
          </a:ln>
        </p:spPr>
        <p:txBody>
          <a:bodyPr spcFirstLastPara="1" wrap="square" lIns="0" tIns="0" rIns="0" bIns="0" anchor="t" anchorCtr="0">
            <a:noAutofit/>
          </a:bodyPr>
          <a:lstStyle>
            <a:lvl1pPr lvl="0" rtl="0">
              <a:buNone/>
              <a:defRPr>
                <a:solidFill>
                  <a:srgbClr val="FFFFFF"/>
                </a:solidFill>
                <a:latin typeface="Poppins"/>
                <a:ea typeface="Poppins"/>
                <a:cs typeface="Poppins"/>
                <a:sym typeface="Poppins"/>
              </a:defRPr>
            </a:lvl1pPr>
            <a:lvl2pPr lvl="1" rtl="0">
              <a:buNone/>
              <a:defRPr>
                <a:solidFill>
                  <a:srgbClr val="FFFFFF"/>
                </a:solidFill>
                <a:latin typeface="Poppins"/>
                <a:ea typeface="Poppins"/>
                <a:cs typeface="Poppins"/>
                <a:sym typeface="Poppins"/>
              </a:defRPr>
            </a:lvl2pPr>
            <a:lvl3pPr lvl="2" rtl="0">
              <a:buNone/>
              <a:defRPr>
                <a:solidFill>
                  <a:srgbClr val="FFFFFF"/>
                </a:solidFill>
                <a:latin typeface="Poppins"/>
                <a:ea typeface="Poppins"/>
                <a:cs typeface="Poppins"/>
                <a:sym typeface="Poppins"/>
              </a:defRPr>
            </a:lvl3pPr>
            <a:lvl4pPr lvl="3" rtl="0">
              <a:buNone/>
              <a:defRPr>
                <a:solidFill>
                  <a:srgbClr val="FFFFFF"/>
                </a:solidFill>
                <a:latin typeface="Poppins"/>
                <a:ea typeface="Poppins"/>
                <a:cs typeface="Poppins"/>
                <a:sym typeface="Poppins"/>
              </a:defRPr>
            </a:lvl4pPr>
            <a:lvl5pPr lvl="4" rtl="0">
              <a:buNone/>
              <a:defRPr>
                <a:solidFill>
                  <a:srgbClr val="FFFFFF"/>
                </a:solidFill>
                <a:latin typeface="Poppins"/>
                <a:ea typeface="Poppins"/>
                <a:cs typeface="Poppins"/>
                <a:sym typeface="Poppins"/>
              </a:defRPr>
            </a:lvl5pPr>
            <a:lvl6pPr lvl="5" rtl="0">
              <a:buNone/>
              <a:defRPr>
                <a:solidFill>
                  <a:srgbClr val="FFFFFF"/>
                </a:solidFill>
                <a:latin typeface="Poppins"/>
                <a:ea typeface="Poppins"/>
                <a:cs typeface="Poppins"/>
                <a:sym typeface="Poppins"/>
              </a:defRPr>
            </a:lvl6pPr>
            <a:lvl7pPr lvl="6" rtl="0">
              <a:buNone/>
              <a:defRPr>
                <a:solidFill>
                  <a:srgbClr val="FFFFFF"/>
                </a:solidFill>
                <a:latin typeface="Poppins"/>
                <a:ea typeface="Poppins"/>
                <a:cs typeface="Poppins"/>
                <a:sym typeface="Poppins"/>
              </a:defRPr>
            </a:lvl7pPr>
            <a:lvl8pPr lvl="7" rtl="0">
              <a:buNone/>
              <a:defRPr>
                <a:solidFill>
                  <a:srgbClr val="FFFFFF"/>
                </a:solidFill>
                <a:latin typeface="Poppins"/>
                <a:ea typeface="Poppins"/>
                <a:cs typeface="Poppins"/>
                <a:sym typeface="Poppins"/>
              </a:defRPr>
            </a:lvl8pPr>
            <a:lvl9pPr lvl="8" rtl="0">
              <a:buNone/>
              <a:defRPr>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0"/>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808080"/>
                </a:solidFill>
                <a:latin typeface="Poppins"/>
                <a:ea typeface="Poppins"/>
                <a:cs typeface="Poppins"/>
                <a:sym typeface="Poppins"/>
              </a:rPr>
              <a:t>General Supplies and Services</a:t>
            </a:r>
            <a:endParaRPr>
              <a:solidFill>
                <a:srgbClr val="808080"/>
              </a:solidFill>
              <a:latin typeface="Poppins"/>
              <a:ea typeface="Poppins"/>
              <a:cs typeface="Poppins"/>
              <a:sym typeface="Poppins"/>
            </a:endParaRPr>
          </a:p>
        </p:txBody>
      </p:sp>
      <p:sp>
        <p:nvSpPr>
          <p:cNvPr id="83" name="Google Shape;83;p10"/>
          <p:cNvSpPr txBox="1">
            <a:spLocks noGrp="1"/>
          </p:cNvSpPr>
          <p:nvPr>
            <p:ph type="ctrTitle"/>
          </p:nvPr>
        </p:nvSpPr>
        <p:spPr>
          <a:xfrm>
            <a:off x="914400" y="2097875"/>
            <a:ext cx="5396700" cy="14415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4800"/>
              <a:buNone/>
              <a:defRPr sz="4800">
                <a:solidFill>
                  <a:srgbClr val="FFFFFF"/>
                </a:solidFill>
              </a:defRPr>
            </a:lvl1pPr>
            <a:lvl2pPr lvl="1" algn="l" rtl="0">
              <a:spcBef>
                <a:spcPts val="0"/>
              </a:spcBef>
              <a:spcAft>
                <a:spcPts val="0"/>
              </a:spcAft>
              <a:buClr>
                <a:srgbClr val="FFFFFF"/>
              </a:buClr>
              <a:buSzPts val="4800"/>
              <a:buNone/>
              <a:defRPr sz="4800">
                <a:solidFill>
                  <a:srgbClr val="FFFFFF"/>
                </a:solidFill>
              </a:defRPr>
            </a:lvl2pPr>
            <a:lvl3pPr lvl="2" algn="l" rtl="0">
              <a:spcBef>
                <a:spcPts val="0"/>
              </a:spcBef>
              <a:spcAft>
                <a:spcPts val="0"/>
              </a:spcAft>
              <a:buClr>
                <a:srgbClr val="FFFFFF"/>
              </a:buClr>
              <a:buSzPts val="4800"/>
              <a:buNone/>
              <a:defRPr sz="4800">
                <a:solidFill>
                  <a:srgbClr val="FFFFFF"/>
                </a:solidFill>
              </a:defRPr>
            </a:lvl3pPr>
            <a:lvl4pPr lvl="3" algn="l" rtl="0">
              <a:spcBef>
                <a:spcPts val="0"/>
              </a:spcBef>
              <a:spcAft>
                <a:spcPts val="0"/>
              </a:spcAft>
              <a:buClr>
                <a:srgbClr val="FFFFFF"/>
              </a:buClr>
              <a:buSzPts val="4800"/>
              <a:buNone/>
              <a:defRPr sz="4800">
                <a:solidFill>
                  <a:srgbClr val="FFFFFF"/>
                </a:solidFill>
              </a:defRPr>
            </a:lvl4pPr>
            <a:lvl5pPr lvl="4" algn="l" rtl="0">
              <a:spcBef>
                <a:spcPts val="0"/>
              </a:spcBef>
              <a:spcAft>
                <a:spcPts val="0"/>
              </a:spcAft>
              <a:buClr>
                <a:srgbClr val="FFFFFF"/>
              </a:buClr>
              <a:buSzPts val="4800"/>
              <a:buNone/>
              <a:defRPr sz="4800">
                <a:solidFill>
                  <a:srgbClr val="FFFFFF"/>
                </a:solidFill>
              </a:defRPr>
            </a:lvl5pPr>
            <a:lvl6pPr lvl="5" algn="l" rtl="0">
              <a:spcBef>
                <a:spcPts val="0"/>
              </a:spcBef>
              <a:spcAft>
                <a:spcPts val="0"/>
              </a:spcAft>
              <a:buClr>
                <a:srgbClr val="FFFFFF"/>
              </a:buClr>
              <a:buSzPts val="4800"/>
              <a:buNone/>
              <a:defRPr sz="4800">
                <a:solidFill>
                  <a:srgbClr val="FFFFFF"/>
                </a:solidFill>
              </a:defRPr>
            </a:lvl6pPr>
            <a:lvl7pPr lvl="6" algn="l" rtl="0">
              <a:spcBef>
                <a:spcPts val="0"/>
              </a:spcBef>
              <a:spcAft>
                <a:spcPts val="0"/>
              </a:spcAft>
              <a:buClr>
                <a:srgbClr val="FFFFFF"/>
              </a:buClr>
              <a:buSzPts val="4800"/>
              <a:buNone/>
              <a:defRPr sz="4800">
                <a:solidFill>
                  <a:srgbClr val="FFFFFF"/>
                </a:solidFill>
              </a:defRPr>
            </a:lvl7pPr>
            <a:lvl8pPr lvl="7" algn="l" rtl="0">
              <a:spcBef>
                <a:spcPts val="0"/>
              </a:spcBef>
              <a:spcAft>
                <a:spcPts val="0"/>
              </a:spcAft>
              <a:buClr>
                <a:srgbClr val="FFFFFF"/>
              </a:buClr>
              <a:buSzPts val="4800"/>
              <a:buNone/>
              <a:defRPr sz="4800">
                <a:solidFill>
                  <a:srgbClr val="FFFFFF"/>
                </a:solidFill>
              </a:defRPr>
            </a:lvl8pPr>
            <a:lvl9pPr lvl="8" algn="l" rtl="0">
              <a:spcBef>
                <a:spcPts val="0"/>
              </a:spcBef>
              <a:spcAft>
                <a:spcPts val="0"/>
              </a:spcAft>
              <a:buClr>
                <a:srgbClr val="FFFFFF"/>
              </a:buClr>
              <a:buSzPts val="4800"/>
              <a:buNone/>
              <a:defRPr sz="4800">
                <a:solidFill>
                  <a:srgbClr val="FFFFFF"/>
                </a:solidFill>
              </a:defRPr>
            </a:lvl9pPr>
          </a:lstStyle>
          <a:p>
            <a:endParaRPr/>
          </a:p>
        </p:txBody>
      </p:sp>
      <p:sp>
        <p:nvSpPr>
          <p:cNvPr id="84" name="Google Shape;84;p10"/>
          <p:cNvSpPr txBox="1">
            <a:spLocks noGrp="1"/>
          </p:cNvSpPr>
          <p:nvPr>
            <p:ph type="ctrTitle" idx="2"/>
          </p:nvPr>
        </p:nvSpPr>
        <p:spPr>
          <a:xfrm>
            <a:off x="914400" y="3384800"/>
            <a:ext cx="5396700" cy="6117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2600"/>
              <a:buNone/>
              <a:defRPr sz="2600" b="0">
                <a:solidFill>
                  <a:srgbClr val="FFFFFF"/>
                </a:solidFill>
              </a:defRPr>
            </a:lvl1pPr>
            <a:lvl2pPr lvl="1" algn="l" rtl="0">
              <a:spcBef>
                <a:spcPts val="0"/>
              </a:spcBef>
              <a:spcAft>
                <a:spcPts val="0"/>
              </a:spcAft>
              <a:buClr>
                <a:srgbClr val="FFFFFF"/>
              </a:buClr>
              <a:buSzPts val="2600"/>
              <a:buNone/>
              <a:defRPr sz="2600" b="0">
                <a:solidFill>
                  <a:srgbClr val="FFFFFF"/>
                </a:solidFill>
              </a:defRPr>
            </a:lvl2pPr>
            <a:lvl3pPr lvl="2" algn="l" rtl="0">
              <a:spcBef>
                <a:spcPts val="0"/>
              </a:spcBef>
              <a:spcAft>
                <a:spcPts val="0"/>
              </a:spcAft>
              <a:buClr>
                <a:srgbClr val="FFFFFF"/>
              </a:buClr>
              <a:buSzPts val="2600"/>
              <a:buNone/>
              <a:defRPr sz="2600" b="0">
                <a:solidFill>
                  <a:srgbClr val="FFFFFF"/>
                </a:solidFill>
              </a:defRPr>
            </a:lvl3pPr>
            <a:lvl4pPr lvl="3" algn="l" rtl="0">
              <a:spcBef>
                <a:spcPts val="0"/>
              </a:spcBef>
              <a:spcAft>
                <a:spcPts val="0"/>
              </a:spcAft>
              <a:buClr>
                <a:srgbClr val="FFFFFF"/>
              </a:buClr>
              <a:buSzPts val="2600"/>
              <a:buNone/>
              <a:defRPr sz="2600" b="0">
                <a:solidFill>
                  <a:srgbClr val="FFFFFF"/>
                </a:solidFill>
              </a:defRPr>
            </a:lvl4pPr>
            <a:lvl5pPr lvl="4" algn="l" rtl="0">
              <a:spcBef>
                <a:spcPts val="0"/>
              </a:spcBef>
              <a:spcAft>
                <a:spcPts val="0"/>
              </a:spcAft>
              <a:buClr>
                <a:srgbClr val="FFFFFF"/>
              </a:buClr>
              <a:buSzPts val="2600"/>
              <a:buNone/>
              <a:defRPr sz="2600" b="0">
                <a:solidFill>
                  <a:srgbClr val="FFFFFF"/>
                </a:solidFill>
              </a:defRPr>
            </a:lvl5pPr>
            <a:lvl6pPr lvl="5" algn="l" rtl="0">
              <a:spcBef>
                <a:spcPts val="0"/>
              </a:spcBef>
              <a:spcAft>
                <a:spcPts val="0"/>
              </a:spcAft>
              <a:buClr>
                <a:srgbClr val="FFFFFF"/>
              </a:buClr>
              <a:buSzPts val="2600"/>
              <a:buNone/>
              <a:defRPr sz="2600" b="0">
                <a:solidFill>
                  <a:srgbClr val="FFFFFF"/>
                </a:solidFill>
              </a:defRPr>
            </a:lvl6pPr>
            <a:lvl7pPr lvl="6" algn="l" rtl="0">
              <a:spcBef>
                <a:spcPts val="0"/>
              </a:spcBef>
              <a:spcAft>
                <a:spcPts val="0"/>
              </a:spcAft>
              <a:buClr>
                <a:srgbClr val="FFFFFF"/>
              </a:buClr>
              <a:buSzPts val="2600"/>
              <a:buNone/>
              <a:defRPr sz="2600" b="0">
                <a:solidFill>
                  <a:srgbClr val="FFFFFF"/>
                </a:solidFill>
              </a:defRPr>
            </a:lvl7pPr>
            <a:lvl8pPr lvl="7" algn="l" rtl="0">
              <a:spcBef>
                <a:spcPts val="0"/>
              </a:spcBef>
              <a:spcAft>
                <a:spcPts val="0"/>
              </a:spcAft>
              <a:buClr>
                <a:srgbClr val="FFFFFF"/>
              </a:buClr>
              <a:buSzPts val="2600"/>
              <a:buNone/>
              <a:defRPr sz="2600" b="0">
                <a:solidFill>
                  <a:srgbClr val="FFFFFF"/>
                </a:solidFill>
              </a:defRPr>
            </a:lvl8pPr>
            <a:lvl9pPr lvl="8" algn="l" rtl="0">
              <a:spcBef>
                <a:spcPts val="0"/>
              </a:spcBef>
              <a:spcAft>
                <a:spcPts val="0"/>
              </a:spcAft>
              <a:buClr>
                <a:srgbClr val="FFFFFF"/>
              </a:buClr>
              <a:buSzPts val="2600"/>
              <a:buNone/>
              <a:defRPr sz="2600" b="0">
                <a:solidFill>
                  <a:srgbClr val="FFFFFF"/>
                </a:solidFill>
              </a:defRPr>
            </a:lvl9pPr>
          </a:lstStyle>
          <a:p>
            <a:endParaRPr/>
          </a:p>
        </p:txBody>
      </p:sp>
      <p:sp>
        <p:nvSpPr>
          <p:cNvPr id="85" name="Google Shape;85;p10"/>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86" name="Google Shape;86;p10"/>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500" b="1" i="0" u="none" strike="noStrike" cap="none">
                <a:solidFill>
                  <a:srgbClr val="808080"/>
                </a:solidFill>
                <a:latin typeface="Poppins"/>
                <a:ea typeface="Poppins"/>
                <a:cs typeface="Poppins"/>
                <a:sym typeface="Poppins"/>
              </a:rPr>
              <a:t>U.S. General Services Administration</a:t>
            </a:r>
            <a:endParaRPr sz="1700">
              <a:latin typeface="Poppins"/>
              <a:ea typeface="Poppins"/>
              <a:cs typeface="Poppins"/>
              <a:sym typeface="Poppins"/>
            </a:endParaRPr>
          </a:p>
        </p:txBody>
      </p:sp>
      <p:pic>
        <p:nvPicPr>
          <p:cNvPr id="87" name="Google Shape;87;p10"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6900" y="300350"/>
            <a:ext cx="785100" cy="711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3000"/>
              <a:buFont typeface="Poppins"/>
              <a:buNone/>
              <a:defRPr sz="3000" b="1">
                <a:latin typeface="Poppins"/>
                <a:ea typeface="Poppins"/>
                <a:cs typeface="Poppins"/>
                <a:sym typeface="Poppins"/>
              </a:defRPr>
            </a:lvl1pPr>
            <a:lvl2pPr lvl="1" rtl="0">
              <a:lnSpc>
                <a:spcPct val="100000"/>
              </a:lnSpc>
              <a:spcBef>
                <a:spcPts val="0"/>
              </a:spcBef>
              <a:spcAft>
                <a:spcPts val="0"/>
              </a:spcAft>
              <a:buSzPts val="3000"/>
              <a:buFont typeface="Poppins"/>
              <a:buNone/>
              <a:defRPr sz="3000" b="1">
                <a:latin typeface="Poppins"/>
                <a:ea typeface="Poppins"/>
                <a:cs typeface="Poppins"/>
                <a:sym typeface="Poppins"/>
              </a:defRPr>
            </a:lvl2pPr>
            <a:lvl3pPr lvl="2" rtl="0">
              <a:lnSpc>
                <a:spcPct val="100000"/>
              </a:lnSpc>
              <a:spcBef>
                <a:spcPts val="0"/>
              </a:spcBef>
              <a:spcAft>
                <a:spcPts val="0"/>
              </a:spcAft>
              <a:buSzPts val="3000"/>
              <a:buFont typeface="Poppins"/>
              <a:buNone/>
              <a:defRPr sz="3000" b="1">
                <a:latin typeface="Poppins"/>
                <a:ea typeface="Poppins"/>
                <a:cs typeface="Poppins"/>
                <a:sym typeface="Poppins"/>
              </a:defRPr>
            </a:lvl3pPr>
            <a:lvl4pPr lvl="3" rtl="0">
              <a:lnSpc>
                <a:spcPct val="100000"/>
              </a:lnSpc>
              <a:spcBef>
                <a:spcPts val="0"/>
              </a:spcBef>
              <a:spcAft>
                <a:spcPts val="0"/>
              </a:spcAft>
              <a:buSzPts val="3000"/>
              <a:buFont typeface="Poppins"/>
              <a:buNone/>
              <a:defRPr sz="3000" b="1">
                <a:latin typeface="Poppins"/>
                <a:ea typeface="Poppins"/>
                <a:cs typeface="Poppins"/>
                <a:sym typeface="Poppins"/>
              </a:defRPr>
            </a:lvl4pPr>
            <a:lvl5pPr lvl="4" rtl="0">
              <a:lnSpc>
                <a:spcPct val="100000"/>
              </a:lnSpc>
              <a:spcBef>
                <a:spcPts val="0"/>
              </a:spcBef>
              <a:spcAft>
                <a:spcPts val="0"/>
              </a:spcAft>
              <a:buSzPts val="3000"/>
              <a:buFont typeface="Poppins"/>
              <a:buNone/>
              <a:defRPr sz="3000" b="1">
                <a:latin typeface="Poppins"/>
                <a:ea typeface="Poppins"/>
                <a:cs typeface="Poppins"/>
                <a:sym typeface="Poppins"/>
              </a:defRPr>
            </a:lvl5pPr>
            <a:lvl6pPr lvl="5" rtl="0">
              <a:lnSpc>
                <a:spcPct val="100000"/>
              </a:lnSpc>
              <a:spcBef>
                <a:spcPts val="0"/>
              </a:spcBef>
              <a:spcAft>
                <a:spcPts val="0"/>
              </a:spcAft>
              <a:buSzPts val="3000"/>
              <a:buFont typeface="Poppins"/>
              <a:buNone/>
              <a:defRPr sz="3000" b="1">
                <a:latin typeface="Poppins"/>
                <a:ea typeface="Poppins"/>
                <a:cs typeface="Poppins"/>
                <a:sym typeface="Poppins"/>
              </a:defRPr>
            </a:lvl6pPr>
            <a:lvl7pPr lvl="6" rtl="0">
              <a:lnSpc>
                <a:spcPct val="100000"/>
              </a:lnSpc>
              <a:spcBef>
                <a:spcPts val="0"/>
              </a:spcBef>
              <a:spcAft>
                <a:spcPts val="0"/>
              </a:spcAft>
              <a:buSzPts val="3000"/>
              <a:buFont typeface="Poppins"/>
              <a:buNone/>
              <a:defRPr sz="3000" b="1">
                <a:latin typeface="Poppins"/>
                <a:ea typeface="Poppins"/>
                <a:cs typeface="Poppins"/>
                <a:sym typeface="Poppins"/>
              </a:defRPr>
            </a:lvl7pPr>
            <a:lvl8pPr lvl="7" rtl="0">
              <a:lnSpc>
                <a:spcPct val="100000"/>
              </a:lnSpc>
              <a:spcBef>
                <a:spcPts val="0"/>
              </a:spcBef>
              <a:spcAft>
                <a:spcPts val="0"/>
              </a:spcAft>
              <a:buSzPts val="3000"/>
              <a:buFont typeface="Poppins"/>
              <a:buNone/>
              <a:defRPr sz="3000" b="1">
                <a:latin typeface="Poppins"/>
                <a:ea typeface="Poppins"/>
                <a:cs typeface="Poppins"/>
                <a:sym typeface="Poppins"/>
              </a:defRPr>
            </a:lvl8pPr>
            <a:lvl9pPr lvl="8" rtl="0">
              <a:lnSpc>
                <a:spcPct val="100000"/>
              </a:lnSpc>
              <a:spcBef>
                <a:spcPts val="0"/>
              </a:spcBef>
              <a:spcAft>
                <a:spcPts val="0"/>
              </a:spcAft>
              <a:buSzPts val="3000"/>
              <a:buFont typeface="Poppins"/>
              <a:buNone/>
              <a:defRPr sz="3000" b="1">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507150" y="893450"/>
            <a:ext cx="4412700" cy="3206400"/>
          </a:xfrm>
          <a:prstGeom prst="rect">
            <a:avLst/>
          </a:prstGeom>
          <a:noFill/>
          <a:ln>
            <a:noFill/>
          </a:ln>
        </p:spPr>
        <p:txBody>
          <a:bodyPr spcFirstLastPara="1" wrap="square" lIns="91425" tIns="91425" rIns="91425" bIns="91425" anchor="t" anchorCtr="0">
            <a:noAutofit/>
          </a:bodyPr>
          <a:lstStyle>
            <a:lvl1pPr marL="457200" lvl="0" indent="-387350" rtl="0">
              <a:spcBef>
                <a:spcPts val="0"/>
              </a:spcBef>
              <a:spcAft>
                <a:spcPts val="0"/>
              </a:spcAft>
              <a:buClr>
                <a:srgbClr val="000000"/>
              </a:buClr>
              <a:buSzPts val="2500"/>
              <a:buFont typeface="Poppins"/>
              <a:buChar char="●"/>
              <a:defRPr sz="2500">
                <a:solidFill>
                  <a:srgbClr val="000000"/>
                </a:solidFill>
                <a:latin typeface="Poppins"/>
                <a:ea typeface="Poppins"/>
                <a:cs typeface="Poppins"/>
                <a:sym typeface="Poppins"/>
              </a:defRPr>
            </a:lvl1pPr>
            <a:lvl2pPr marL="914400" lvl="1" indent="-374650" rtl="0">
              <a:spcBef>
                <a:spcPts val="0"/>
              </a:spcBef>
              <a:spcAft>
                <a:spcPts val="0"/>
              </a:spcAft>
              <a:buClr>
                <a:srgbClr val="000000"/>
              </a:buClr>
              <a:buSzPts val="2300"/>
              <a:buFont typeface="Poppins"/>
              <a:buChar char="○"/>
              <a:defRPr sz="2300">
                <a:solidFill>
                  <a:srgbClr val="000000"/>
                </a:solidFill>
                <a:latin typeface="Poppins"/>
                <a:ea typeface="Poppins"/>
                <a:cs typeface="Poppins"/>
                <a:sym typeface="Poppins"/>
              </a:defRPr>
            </a:lvl2pPr>
            <a:lvl3pPr marL="1371600" lvl="2" indent="-368300" rtl="0">
              <a:spcBef>
                <a:spcPts val="0"/>
              </a:spcBef>
              <a:spcAft>
                <a:spcPts val="0"/>
              </a:spcAft>
              <a:buClr>
                <a:srgbClr val="000000"/>
              </a:buClr>
              <a:buSzPts val="2200"/>
              <a:buFont typeface="Poppins"/>
              <a:buChar char="■"/>
              <a:defRPr sz="2200">
                <a:solidFill>
                  <a:srgbClr val="000000"/>
                </a:solidFill>
                <a:latin typeface="Poppins"/>
                <a:ea typeface="Poppins"/>
                <a:cs typeface="Poppins"/>
                <a:sym typeface="Poppins"/>
              </a:defRPr>
            </a:lvl3pPr>
            <a:lvl4pPr marL="1828800" lvl="3" indent="-349250" rtl="0">
              <a:spcBef>
                <a:spcPts val="0"/>
              </a:spcBef>
              <a:spcAft>
                <a:spcPts val="0"/>
              </a:spcAft>
              <a:buClr>
                <a:srgbClr val="000000"/>
              </a:buClr>
              <a:buSzPts val="1900"/>
              <a:buFont typeface="Poppins"/>
              <a:buChar char="●"/>
              <a:defRPr sz="1900">
                <a:solidFill>
                  <a:srgbClr val="000000"/>
                </a:solidFill>
                <a:latin typeface="Poppins"/>
                <a:ea typeface="Poppins"/>
                <a:cs typeface="Poppins"/>
                <a:sym typeface="Poppins"/>
              </a:defRPr>
            </a:lvl4pPr>
            <a:lvl5pPr marL="2286000" lvl="4" indent="-336550" rtl="0">
              <a:spcBef>
                <a:spcPts val="0"/>
              </a:spcBef>
              <a:spcAft>
                <a:spcPts val="0"/>
              </a:spcAft>
              <a:buClr>
                <a:srgbClr val="000000"/>
              </a:buClr>
              <a:buSzPts val="1700"/>
              <a:buFont typeface="Poppins"/>
              <a:buChar char="○"/>
              <a:defRPr sz="1700">
                <a:solidFill>
                  <a:srgbClr val="000000"/>
                </a:solidFill>
                <a:latin typeface="Poppins"/>
                <a:ea typeface="Poppins"/>
                <a:cs typeface="Poppins"/>
                <a:sym typeface="Poppins"/>
              </a:defRPr>
            </a:lvl5pPr>
            <a:lvl6pPr marL="2743200" lvl="5" indent="-323850" rtl="0">
              <a:spcBef>
                <a:spcPts val="0"/>
              </a:spcBef>
              <a:spcAft>
                <a:spcPts val="0"/>
              </a:spcAft>
              <a:buClr>
                <a:srgbClr val="000000"/>
              </a:buClr>
              <a:buSzPts val="1500"/>
              <a:buFont typeface="Poppins"/>
              <a:buChar char="■"/>
              <a:defRPr sz="1500">
                <a:solidFill>
                  <a:srgbClr val="000000"/>
                </a:solidFill>
                <a:latin typeface="Poppins"/>
                <a:ea typeface="Poppins"/>
                <a:cs typeface="Poppins"/>
                <a:sym typeface="Poppins"/>
              </a:defRPr>
            </a:lvl6pPr>
            <a:lvl7pPr marL="3200400" lvl="6" indent="-292100" rtl="0">
              <a:spcBef>
                <a:spcPts val="0"/>
              </a:spcBef>
              <a:spcAft>
                <a:spcPts val="0"/>
              </a:spcAft>
              <a:buClr>
                <a:srgbClr val="000000"/>
              </a:buClr>
              <a:buSzPts val="1000"/>
              <a:buFont typeface="Poppins"/>
              <a:buChar char="●"/>
              <a:defRPr sz="1000">
                <a:solidFill>
                  <a:srgbClr val="000000"/>
                </a:solidFill>
                <a:latin typeface="Poppins"/>
                <a:ea typeface="Poppins"/>
                <a:cs typeface="Poppins"/>
                <a:sym typeface="Poppins"/>
              </a:defRPr>
            </a:lvl7pPr>
            <a:lvl8pPr marL="3657600" lvl="7" indent="-292100" rtl="0">
              <a:spcBef>
                <a:spcPts val="0"/>
              </a:spcBef>
              <a:spcAft>
                <a:spcPts val="0"/>
              </a:spcAft>
              <a:buClr>
                <a:srgbClr val="000000"/>
              </a:buClr>
              <a:buSzPts val="1000"/>
              <a:buFont typeface="Poppins"/>
              <a:buChar char="○"/>
              <a:defRPr sz="1000">
                <a:solidFill>
                  <a:srgbClr val="000000"/>
                </a:solidFill>
                <a:latin typeface="Poppins"/>
                <a:ea typeface="Poppins"/>
                <a:cs typeface="Poppins"/>
                <a:sym typeface="Poppins"/>
              </a:defRPr>
            </a:lvl8pPr>
            <a:lvl9pPr marL="4114800" lvl="8" indent="-292100" rtl="0">
              <a:spcBef>
                <a:spcPts val="0"/>
              </a:spcBef>
              <a:spcAft>
                <a:spcPts val="0"/>
              </a:spcAft>
              <a:buClr>
                <a:srgbClr val="000000"/>
              </a:buClr>
              <a:buSzPts val="1000"/>
              <a:buFont typeface="Poppins"/>
              <a:buChar char="■"/>
              <a:defRPr sz="1000">
                <a:solidFill>
                  <a:srgbClr val="00000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lvl="0" algn="r" rtl="0">
              <a:buNone/>
              <a:defRPr sz="1200">
                <a:solidFill>
                  <a:srgbClr val="808080"/>
                </a:solidFill>
                <a:latin typeface="Encode Sans Semi Condensed Light"/>
                <a:ea typeface="Encode Sans Semi Condensed Light"/>
                <a:cs typeface="Encode Sans Semi Condensed Light"/>
                <a:sym typeface="Encode Sans Semi Condensed Light"/>
              </a:defRPr>
            </a:lvl1pPr>
            <a:lvl2pPr lvl="1" algn="r" rtl="0">
              <a:buNone/>
              <a:defRPr sz="1200">
                <a:solidFill>
                  <a:srgbClr val="808080"/>
                </a:solidFill>
                <a:latin typeface="Encode Sans Semi Condensed Light"/>
                <a:ea typeface="Encode Sans Semi Condensed Light"/>
                <a:cs typeface="Encode Sans Semi Condensed Light"/>
                <a:sym typeface="Encode Sans Semi Condensed Light"/>
              </a:defRPr>
            </a:lvl2pPr>
            <a:lvl3pPr lvl="2" algn="r" rtl="0">
              <a:buNone/>
              <a:defRPr sz="1200">
                <a:solidFill>
                  <a:srgbClr val="808080"/>
                </a:solidFill>
                <a:latin typeface="Encode Sans Semi Condensed Light"/>
                <a:ea typeface="Encode Sans Semi Condensed Light"/>
                <a:cs typeface="Encode Sans Semi Condensed Light"/>
                <a:sym typeface="Encode Sans Semi Condensed Light"/>
              </a:defRPr>
            </a:lvl3pPr>
            <a:lvl4pPr lvl="3" algn="r" rtl="0">
              <a:buNone/>
              <a:defRPr sz="1200">
                <a:solidFill>
                  <a:srgbClr val="808080"/>
                </a:solidFill>
                <a:latin typeface="Encode Sans Semi Condensed Light"/>
                <a:ea typeface="Encode Sans Semi Condensed Light"/>
                <a:cs typeface="Encode Sans Semi Condensed Light"/>
                <a:sym typeface="Encode Sans Semi Condensed Light"/>
              </a:defRPr>
            </a:lvl4pPr>
            <a:lvl5pPr lvl="4" algn="r" rtl="0">
              <a:buNone/>
              <a:defRPr sz="1200">
                <a:solidFill>
                  <a:srgbClr val="808080"/>
                </a:solidFill>
                <a:latin typeface="Encode Sans Semi Condensed Light"/>
                <a:ea typeface="Encode Sans Semi Condensed Light"/>
                <a:cs typeface="Encode Sans Semi Condensed Light"/>
                <a:sym typeface="Encode Sans Semi Condensed Light"/>
              </a:defRPr>
            </a:lvl5pPr>
            <a:lvl6pPr lvl="5" algn="r" rtl="0">
              <a:buNone/>
              <a:defRPr sz="1200">
                <a:solidFill>
                  <a:srgbClr val="808080"/>
                </a:solidFill>
                <a:latin typeface="Encode Sans Semi Condensed Light"/>
                <a:ea typeface="Encode Sans Semi Condensed Light"/>
                <a:cs typeface="Encode Sans Semi Condensed Light"/>
                <a:sym typeface="Encode Sans Semi Condensed Light"/>
              </a:defRPr>
            </a:lvl6pPr>
            <a:lvl7pPr lvl="6" algn="r" rtl="0">
              <a:buNone/>
              <a:defRPr sz="1200">
                <a:solidFill>
                  <a:srgbClr val="808080"/>
                </a:solidFill>
                <a:latin typeface="Encode Sans Semi Condensed Light"/>
                <a:ea typeface="Encode Sans Semi Condensed Light"/>
                <a:cs typeface="Encode Sans Semi Condensed Light"/>
                <a:sym typeface="Encode Sans Semi Condensed Light"/>
              </a:defRPr>
            </a:lvl7pPr>
            <a:lvl8pPr lvl="7" algn="r" rtl="0">
              <a:buNone/>
              <a:defRPr sz="1200">
                <a:solidFill>
                  <a:srgbClr val="808080"/>
                </a:solidFill>
                <a:latin typeface="Encode Sans Semi Condensed Light"/>
                <a:ea typeface="Encode Sans Semi Condensed Light"/>
                <a:cs typeface="Encode Sans Semi Condensed Light"/>
                <a:sym typeface="Encode Sans Semi Condensed Light"/>
              </a:defRPr>
            </a:lvl8pPr>
            <a:lvl9pPr lvl="8" algn="r" rtl="0">
              <a:buNone/>
              <a:defRPr sz="1200">
                <a:solidFill>
                  <a:srgbClr val="808080"/>
                </a:solidFill>
                <a:latin typeface="Encode Sans Semi Condensed Light"/>
                <a:ea typeface="Encode Sans Semi Condensed Light"/>
                <a:cs typeface="Encode Sans Semi Condensed Light"/>
                <a:sym typeface="Encode Sans Semi Condensed Light"/>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Office of Personal Property Management</a:t>
            </a:r>
            <a:endParaRPr>
              <a:solidFill>
                <a:srgbClr val="003C71"/>
              </a:solidFill>
              <a:latin typeface="Poppins"/>
              <a:ea typeface="Poppins"/>
              <a:cs typeface="Poppins"/>
              <a:sym typeface="Poppi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sa.gov/policy-regulations/regulations/federal-management-regulation-fmr/i462712#idconceptx2x24377" TargetMode="External"/><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gsa.gov/nu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www.gsa.gov/apo"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hyperlink" Target="https://gsaxcess.gov/htm/training/xcess/TUE_ABANDONMENT_DESTRUCTION.PPTX" TargetMode="External"/><Relationship Id="rId3" Type="http://schemas.openxmlformats.org/officeDocument/2006/relationships/hyperlink" Target="http://www.gsa.gov/apo" TargetMode="External"/><Relationship Id="rId7" Type="http://schemas.openxmlformats.org/officeDocument/2006/relationships/hyperlink" Target="https://gsaxcess.gov/htm/training/xcess/AGENCY_REIMBURSEMENT_101.PPTX"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s://www.gsa.gov/cdnstatic/General_Supplies__Services/20-00819_PPMCustodialGuide_final508.pdf" TargetMode="External"/><Relationship Id="rId5" Type="http://schemas.openxmlformats.org/officeDocument/2006/relationships/hyperlink" Target="http://www.gsa.gov/nuo" TargetMode="External"/><Relationship Id="rId4" Type="http://schemas.openxmlformats.org/officeDocument/2006/relationships/hyperlink" Target="https://www.gsa.gov/buying-selling/government-property-for-sale-or-disposal/personal-property-for-reuse-sale/for-citizens-seeking-surplus-property/contact-a-sales-offi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gsa.gov/policy-regulations/regulations/federal-management-regulation-fmr/i462712#idconceptx2x21178"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gsaauctions.gov"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gsaxcess.gov/htm/training/xcess/AGENCY_REIMBURSEMENT_101.PPTX"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hyperlink" Target="http://www.gsa.gov/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saauctions.gov/"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1"/>
          <p:cNvSpPr txBox="1">
            <a:spLocks noGrp="1"/>
          </p:cNvSpPr>
          <p:nvPr>
            <p:ph type="ctrTitle"/>
          </p:nvPr>
        </p:nvSpPr>
        <p:spPr>
          <a:xfrm>
            <a:off x="742275" y="1680750"/>
            <a:ext cx="7762800" cy="1438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Sale of Federal Surplus Personal Property</a:t>
            </a:r>
            <a:endParaRPr dirty="0"/>
          </a:p>
        </p:txBody>
      </p:sp>
      <p:sp>
        <p:nvSpPr>
          <p:cNvPr id="259" name="Google Shape;259;p21"/>
          <p:cNvSpPr txBox="1">
            <a:spLocks noGrp="1"/>
          </p:cNvSpPr>
          <p:nvPr>
            <p:ph type="ctrTitle" idx="2"/>
          </p:nvPr>
        </p:nvSpPr>
        <p:spPr>
          <a:xfrm>
            <a:off x="742275" y="3384800"/>
            <a:ext cx="8229600" cy="922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APO Name Here</a:t>
            </a:r>
            <a:endParaRPr/>
          </a:p>
          <a:p>
            <a:pPr marL="0" lvl="0" indent="0" algn="l" rtl="0">
              <a:spcBef>
                <a:spcPts val="0"/>
              </a:spcBef>
              <a:spcAft>
                <a:spcPts val="0"/>
              </a:spcAft>
              <a:buNone/>
            </a:pPr>
            <a:r>
              <a:rPr lang="en"/>
              <a:t>SCO Name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p30"/>
          <p:cNvSpPr txBox="1">
            <a:spLocks noGrp="1"/>
          </p:cNvSpPr>
          <p:nvPr>
            <p:ph type="title"/>
          </p:nvPr>
        </p:nvSpPr>
        <p:spPr>
          <a:xfrm>
            <a:off x="3838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are the reporting agency roles and responsibilities?</a:t>
            </a:r>
            <a:endParaRPr/>
          </a:p>
        </p:txBody>
      </p:sp>
      <p:sp>
        <p:nvSpPr>
          <p:cNvPr id="347" name="Google Shape;347;p30"/>
          <p:cNvSpPr txBox="1">
            <a:spLocks noGrp="1"/>
          </p:cNvSpPr>
          <p:nvPr>
            <p:ph type="body" idx="1"/>
          </p:nvPr>
        </p:nvSpPr>
        <p:spPr>
          <a:xfrm>
            <a:off x="630175" y="1317875"/>
            <a:ext cx="3629700" cy="28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u="sng"/>
              <a:t>Point of Contact (POC)</a:t>
            </a:r>
            <a:endParaRPr sz="1900" u="sng"/>
          </a:p>
          <a:p>
            <a:pPr marL="0" lvl="0" indent="0" algn="l" rtl="0">
              <a:spcBef>
                <a:spcPts val="0"/>
              </a:spcBef>
              <a:spcAft>
                <a:spcPts val="0"/>
              </a:spcAft>
              <a:buNone/>
            </a:pPr>
            <a:r>
              <a:rPr lang="en" sz="1400"/>
              <a:t>Also called the Reporting Official, this person should be available to answer questions about the property report. At the time of reporting the POC should provide:</a:t>
            </a:r>
            <a:endParaRPr sz="1400"/>
          </a:p>
          <a:p>
            <a:pPr marL="457200" lvl="0" indent="-317500" algn="l" rtl="0">
              <a:lnSpc>
                <a:spcPct val="115000"/>
              </a:lnSpc>
              <a:spcBef>
                <a:spcPts val="0"/>
              </a:spcBef>
              <a:spcAft>
                <a:spcPts val="0"/>
              </a:spcAft>
              <a:buClr>
                <a:schemeClr val="accent1"/>
              </a:buClr>
              <a:buSzPts val="1400"/>
              <a:buFont typeface="Encode Sans Semi Condensed"/>
              <a:buChar char="●"/>
            </a:pPr>
            <a:r>
              <a:rPr lang="en" sz="1400">
                <a:solidFill>
                  <a:schemeClr val="accent1"/>
                </a:solidFill>
                <a:latin typeface="Encode Sans Semi Condensed"/>
                <a:ea typeface="Encode Sans Semi Condensed"/>
                <a:cs typeface="Encode Sans Semi Condensed"/>
                <a:sym typeface="Encode Sans Semi Condensed"/>
              </a:rPr>
              <a:t>A detailed and accurate property description</a:t>
            </a:r>
            <a:endParaRPr sz="1400">
              <a:solidFill>
                <a:schemeClr val="accent1"/>
              </a:solidFill>
              <a:latin typeface="Encode Sans Semi Condensed"/>
              <a:ea typeface="Encode Sans Semi Condensed"/>
              <a:cs typeface="Encode Sans Semi Condensed"/>
              <a:sym typeface="Encode Sans Semi Condensed"/>
            </a:endParaRPr>
          </a:p>
          <a:p>
            <a:pPr marL="457200" lvl="0" indent="-317500" algn="l" rtl="0">
              <a:spcBef>
                <a:spcPts val="0"/>
              </a:spcBef>
              <a:spcAft>
                <a:spcPts val="0"/>
              </a:spcAft>
              <a:buClr>
                <a:schemeClr val="accent1"/>
              </a:buClr>
              <a:buSzPts val="1400"/>
              <a:buFont typeface="Encode Sans Semi Condensed"/>
              <a:buChar char="●"/>
            </a:pPr>
            <a:r>
              <a:rPr lang="en" sz="1400">
                <a:solidFill>
                  <a:schemeClr val="accent1"/>
                </a:solidFill>
                <a:latin typeface="Encode Sans Semi Condensed"/>
                <a:ea typeface="Encode Sans Semi Condensed"/>
                <a:cs typeface="Encode Sans Semi Condensed"/>
                <a:sym typeface="Encode Sans Semi Condensed"/>
              </a:rPr>
              <a:t>Clear photos of property (especially of key features)</a:t>
            </a:r>
            <a:endParaRPr sz="1400">
              <a:solidFill>
                <a:schemeClr val="accent1"/>
              </a:solidFill>
              <a:latin typeface="Encode Sans Semi Condensed"/>
              <a:ea typeface="Encode Sans Semi Condensed"/>
              <a:cs typeface="Encode Sans Semi Condensed"/>
              <a:sym typeface="Encode Sans Semi Condensed"/>
            </a:endParaRPr>
          </a:p>
          <a:p>
            <a:pPr marL="457200" lvl="0" indent="-317500" algn="l" rtl="0">
              <a:spcBef>
                <a:spcPts val="0"/>
              </a:spcBef>
              <a:spcAft>
                <a:spcPts val="0"/>
              </a:spcAft>
              <a:buClr>
                <a:schemeClr val="accent1"/>
              </a:buClr>
              <a:buSzPts val="1400"/>
              <a:buFont typeface="Encode Sans Semi Condensed"/>
              <a:buChar char="●"/>
            </a:pPr>
            <a:r>
              <a:rPr lang="en" sz="1400">
                <a:solidFill>
                  <a:schemeClr val="accent1"/>
                </a:solidFill>
                <a:latin typeface="Encode Sans Semi Condensed"/>
                <a:ea typeface="Encode Sans Semi Condensed"/>
                <a:cs typeface="Encode Sans Semi Condensed"/>
                <a:sym typeface="Encode Sans Semi Condensed"/>
              </a:rPr>
              <a:t>Accurate Accounting Information (for reimbursable items only)</a:t>
            </a:r>
            <a:endParaRPr sz="1400">
              <a:solidFill>
                <a:schemeClr val="accent1"/>
              </a:solidFill>
              <a:latin typeface="Encode Sans Semi Condensed"/>
              <a:ea typeface="Encode Sans Semi Condensed"/>
              <a:cs typeface="Encode Sans Semi Condensed"/>
              <a:sym typeface="Encode Sans Semi Condensed"/>
            </a:endParaRPr>
          </a:p>
          <a:p>
            <a:pPr marL="457200" lvl="0" indent="-317500" algn="l" rtl="0">
              <a:spcBef>
                <a:spcPts val="0"/>
              </a:spcBef>
              <a:spcAft>
                <a:spcPts val="0"/>
              </a:spcAft>
              <a:buClr>
                <a:schemeClr val="accent1"/>
              </a:buClr>
              <a:buSzPts val="1400"/>
              <a:buFont typeface="Encode Sans Semi Condensed"/>
              <a:buChar char="●"/>
            </a:pPr>
            <a:r>
              <a:rPr lang="en" sz="1400">
                <a:solidFill>
                  <a:schemeClr val="accent1"/>
                </a:solidFill>
                <a:latin typeface="Encode Sans Semi Condensed"/>
                <a:ea typeface="Encode Sans Semi Condensed"/>
                <a:cs typeface="Encode Sans Semi Condensed"/>
                <a:sym typeface="Encode Sans Semi Condensed"/>
              </a:rPr>
              <a:t>Include any special requirements for removal (e.g., clearance, COVID testing, etc)</a:t>
            </a:r>
            <a:endParaRPr sz="1400">
              <a:solidFill>
                <a:schemeClr val="accent1"/>
              </a:solidFill>
              <a:latin typeface="Encode Sans Semi Condensed"/>
              <a:ea typeface="Encode Sans Semi Condensed"/>
              <a:cs typeface="Encode Sans Semi Condensed"/>
              <a:sym typeface="Encode Sans Semi Condensed"/>
            </a:endParaRPr>
          </a:p>
        </p:txBody>
      </p:sp>
      <p:sp>
        <p:nvSpPr>
          <p:cNvPr id="348" name="Google Shape;348;p30"/>
          <p:cNvSpPr txBox="1">
            <a:spLocks noGrp="1"/>
          </p:cNvSpPr>
          <p:nvPr>
            <p:ph type="body" idx="1"/>
          </p:nvPr>
        </p:nvSpPr>
        <p:spPr>
          <a:xfrm>
            <a:off x="4539175" y="1317875"/>
            <a:ext cx="3629700" cy="28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u="sng"/>
              <a:t>Property Custodian</a:t>
            </a:r>
            <a:endParaRPr sz="1900" u="sng"/>
          </a:p>
          <a:p>
            <a:pPr marL="0" lvl="0" indent="0" algn="l" rtl="0">
              <a:spcBef>
                <a:spcPts val="0"/>
              </a:spcBef>
              <a:spcAft>
                <a:spcPts val="0"/>
              </a:spcAft>
              <a:buNone/>
            </a:pPr>
            <a:r>
              <a:rPr lang="en" sz="1400"/>
              <a:t>The person responsible for the property at its Property Location and who will receive a copy of the transfer order documentation. During the sales process, should:</a:t>
            </a:r>
            <a:endParaRPr sz="1400"/>
          </a:p>
          <a:p>
            <a:pPr marL="457200" lvl="0" indent="-317500" algn="l" rtl="0">
              <a:spcBef>
                <a:spcPts val="0"/>
              </a:spcBef>
              <a:spcAft>
                <a:spcPts val="0"/>
              </a:spcAft>
              <a:buSzPts val="1400"/>
              <a:buFont typeface="Encode Sans Semi Condensed"/>
              <a:buChar char="●"/>
            </a:pPr>
            <a:r>
              <a:rPr lang="en" sz="1400">
                <a:latin typeface="Encode Sans Semi Condensed"/>
                <a:ea typeface="Encode Sans Semi Condensed"/>
                <a:cs typeface="Encode Sans Semi Condensed"/>
                <a:sym typeface="Encode Sans Semi Condensed"/>
              </a:rPr>
              <a:t>Review &amp; approve Invitation for Bid (IFB) and communicate changes to GSA in a timely manner</a:t>
            </a:r>
            <a:endParaRPr sz="1400">
              <a:latin typeface="Encode Sans Semi Condensed"/>
              <a:ea typeface="Encode Sans Semi Condensed"/>
              <a:cs typeface="Encode Sans Semi Condensed"/>
              <a:sym typeface="Encode Sans Semi Condensed"/>
            </a:endParaRPr>
          </a:p>
          <a:p>
            <a:pPr marL="457200" lvl="0" indent="-317500" algn="l" rtl="0">
              <a:spcBef>
                <a:spcPts val="0"/>
              </a:spcBef>
              <a:spcAft>
                <a:spcPts val="0"/>
              </a:spcAft>
              <a:buSzPts val="1400"/>
              <a:buFont typeface="Encode Sans Semi Condensed"/>
              <a:buChar char="●"/>
            </a:pPr>
            <a:r>
              <a:rPr lang="en" sz="1400">
                <a:latin typeface="Encode Sans Semi Condensed"/>
                <a:ea typeface="Encode Sans Semi Condensed"/>
                <a:cs typeface="Encode Sans Semi Condensed"/>
                <a:sym typeface="Encode Sans Semi Condensed"/>
              </a:rPr>
              <a:t>Facilitate inspections and removal</a:t>
            </a:r>
            <a:endParaRPr sz="1400">
              <a:latin typeface="Encode Sans Semi Condensed"/>
              <a:ea typeface="Encode Sans Semi Condensed"/>
              <a:cs typeface="Encode Sans Semi Condensed"/>
              <a:sym typeface="Encode Sans Semi Condensed"/>
            </a:endParaRPr>
          </a:p>
          <a:p>
            <a:pPr marL="457200" lvl="0" indent="-317500" algn="l" rtl="0">
              <a:spcBef>
                <a:spcPts val="0"/>
              </a:spcBef>
              <a:spcAft>
                <a:spcPts val="0"/>
              </a:spcAft>
              <a:buSzPts val="1400"/>
              <a:buFont typeface="Encode Sans Semi Condensed"/>
              <a:buChar char="●"/>
            </a:pPr>
            <a:r>
              <a:rPr lang="en" sz="1400">
                <a:latin typeface="Encode Sans Semi Condensed"/>
                <a:ea typeface="Encode Sans Semi Condensed"/>
                <a:cs typeface="Encode Sans Semi Condensed"/>
                <a:sym typeface="Encode Sans Semi Condensed"/>
              </a:rPr>
              <a:t>Safeguard, care and handling of property prior to removal.</a:t>
            </a:r>
            <a:endParaRPr sz="1400">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endParaRPr sz="1100"/>
          </a:p>
        </p:txBody>
      </p:sp>
      <p:sp>
        <p:nvSpPr>
          <p:cNvPr id="349" name="Google Shape;349;p30"/>
          <p:cNvSpPr txBox="1"/>
          <p:nvPr/>
        </p:nvSpPr>
        <p:spPr>
          <a:xfrm>
            <a:off x="2650250" y="4412525"/>
            <a:ext cx="7593300" cy="523200"/>
          </a:xfrm>
          <a:prstGeom prst="rect">
            <a:avLst/>
          </a:prstGeom>
          <a:noFill/>
          <a:ln>
            <a:noFill/>
          </a:ln>
        </p:spPr>
        <p:txBody>
          <a:bodyPr spcFirstLastPara="1" wrap="square" lIns="91425" tIns="91425" rIns="91425" bIns="91425" anchor="t" anchorCtr="0">
            <a:spAutoFit/>
          </a:bodyPr>
          <a:lstStyle/>
          <a:p>
            <a:pPr marL="2286000" lvl="4" indent="-368300" algn="l" rtl="0">
              <a:spcBef>
                <a:spcPts val="360"/>
              </a:spcBef>
              <a:spcAft>
                <a:spcPts val="0"/>
              </a:spcAft>
              <a:buClr>
                <a:schemeClr val="accent1"/>
              </a:buClr>
              <a:buSzPts val="2200"/>
              <a:buFont typeface="Encode Sans Semi Condensed"/>
              <a:buChar char="»"/>
            </a:pPr>
            <a:r>
              <a:rPr lang="en" sz="2200" b="1" i="1">
                <a:solidFill>
                  <a:schemeClr val="accent1"/>
                </a:solidFill>
                <a:latin typeface="Encode Sans Semi Condensed"/>
                <a:ea typeface="Encode Sans Semi Condensed"/>
                <a:cs typeface="Encode Sans Semi Condensed"/>
                <a:sym typeface="Encode Sans Semi Condensed"/>
              </a:rPr>
              <a:t>GSA does the rest!</a:t>
            </a:r>
            <a:endParaRPr sz="2500">
              <a:solidFill>
                <a:schemeClr val="accent1"/>
              </a:solidFill>
              <a:latin typeface="Poppins"/>
              <a:ea typeface="Poppins"/>
              <a:cs typeface="Poppins"/>
              <a:sym typeface="Poppins"/>
            </a:endParaRPr>
          </a:p>
        </p:txBody>
      </p:sp>
      <p:sp>
        <p:nvSpPr>
          <p:cNvPr id="344" name="Google Shape;344;p30"/>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1"/>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is the Sales Process?</a:t>
            </a:r>
            <a:endParaRPr/>
          </a:p>
        </p:txBody>
      </p:sp>
      <p:grpSp>
        <p:nvGrpSpPr>
          <p:cNvPr id="5" name="Group 4" descr="The first step in the sales process is your item becomes available (for sale). This means your item is waiting for someone in GSA Sales to lot. The PPMS status is &quot;Available.&quot;">
            <a:extLst>
              <a:ext uri="{FF2B5EF4-FFF2-40B4-BE49-F238E27FC236}">
                <a16:creationId xmlns:a16="http://schemas.microsoft.com/office/drawing/2014/main" id="{6ABD900F-954B-8FD1-9FCD-5702CF312EBE}"/>
              </a:ext>
            </a:extLst>
          </p:cNvPr>
          <p:cNvGrpSpPr/>
          <p:nvPr/>
        </p:nvGrpSpPr>
        <p:grpSpPr>
          <a:xfrm>
            <a:off x="-77251" y="820371"/>
            <a:ext cx="1602990" cy="3686102"/>
            <a:chOff x="-77251" y="820371"/>
            <a:chExt cx="1602990" cy="3686102"/>
          </a:xfrm>
        </p:grpSpPr>
        <p:sp>
          <p:nvSpPr>
            <p:cNvPr id="364" name="Google Shape;364;p31">
              <a:extLst>
                <a:ext uri="{C183D7F6-B498-43B3-948B-1728B52AA6E4}">
                  <adec:decorative xmlns:adec="http://schemas.microsoft.com/office/drawing/2017/decorative" val="0"/>
                </a:ext>
              </a:extLst>
            </p:cNvPr>
            <p:cNvSpPr/>
            <p:nvPr/>
          </p:nvSpPr>
          <p:spPr>
            <a:xfrm>
              <a:off x="201" y="1504214"/>
              <a:ext cx="1525500" cy="3002259"/>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descr="The first step in the sales process is your item becomes available (for sale). This means your item is waiting for someone in GSA Sales to lot. The PPMS status is &quot;Available.&quot;">
              <a:extLst>
                <a:ext uri="{FF2B5EF4-FFF2-40B4-BE49-F238E27FC236}">
                  <a16:creationId xmlns:a16="http://schemas.microsoft.com/office/drawing/2014/main" id="{9AF28C0B-6FC0-C593-896E-5BA1B3B1C756}"/>
                </a:ext>
              </a:extLst>
            </p:cNvPr>
            <p:cNvGrpSpPr/>
            <p:nvPr/>
          </p:nvGrpSpPr>
          <p:grpSpPr>
            <a:xfrm>
              <a:off x="-77251" y="820371"/>
              <a:ext cx="1602990" cy="3376855"/>
              <a:chOff x="-77251" y="820371"/>
              <a:chExt cx="1602990" cy="3376855"/>
            </a:xfrm>
          </p:grpSpPr>
          <p:sp>
            <p:nvSpPr>
              <p:cNvPr id="365" name="Google Shape;365;p31"/>
              <p:cNvSpPr/>
              <p:nvPr/>
            </p:nvSpPr>
            <p:spPr>
              <a:xfrm>
                <a:off x="201" y="820371"/>
                <a:ext cx="1525500" cy="69504"/>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txBox="1"/>
              <p:nvPr/>
            </p:nvSpPr>
            <p:spPr>
              <a:xfrm>
                <a:off x="-77251" y="1426875"/>
                <a:ext cx="1602900" cy="8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rgbClr val="FFFFFF"/>
                    </a:solidFill>
                    <a:latin typeface="Poppins"/>
                    <a:ea typeface="Poppins"/>
                    <a:cs typeface="Poppins"/>
                    <a:sym typeface="Poppins"/>
                  </a:rPr>
                  <a:t>When does this occur? </a:t>
                </a:r>
                <a:r>
                  <a:rPr lang="en" sz="800" dirty="0">
                    <a:solidFill>
                      <a:srgbClr val="FFFFFF"/>
                    </a:solidFill>
                    <a:latin typeface="Poppins"/>
                    <a:ea typeface="Poppins"/>
                    <a:cs typeface="Poppins"/>
                    <a:sym typeface="Poppins"/>
                  </a:rPr>
                  <a:t>After federal screening.</a:t>
                </a:r>
                <a:endParaRPr sz="800" dirty="0">
                  <a:solidFill>
                    <a:srgbClr val="FFFFFF"/>
                  </a:solidFill>
                  <a:latin typeface="Poppins"/>
                  <a:ea typeface="Poppins"/>
                  <a:cs typeface="Poppins"/>
                  <a:sym typeface="Poppins"/>
                </a:endParaRPr>
              </a:p>
            </p:txBody>
          </p:sp>
          <p:sp>
            <p:nvSpPr>
              <p:cNvPr id="367" name="Google Shape;367;p31"/>
              <p:cNvSpPr txBox="1"/>
              <p:nvPr/>
            </p:nvSpPr>
            <p:spPr>
              <a:xfrm>
                <a:off x="-77249" y="2264365"/>
                <a:ext cx="1436400" cy="115322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dirty="0">
                    <a:solidFill>
                      <a:schemeClr val="lt1"/>
                    </a:solidFill>
                    <a:latin typeface="Poppins"/>
                    <a:ea typeface="Poppins"/>
                    <a:cs typeface="Poppins"/>
                    <a:sym typeface="Poppins"/>
                  </a:rPr>
                  <a:t>What happens?</a:t>
                </a:r>
                <a:endParaRPr sz="900" b="1" dirty="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800" dirty="0">
                    <a:solidFill>
                      <a:srgbClr val="FFFFFF"/>
                    </a:solidFill>
                    <a:latin typeface="Poppins"/>
                    <a:ea typeface="Poppins"/>
                    <a:cs typeface="Poppins"/>
                    <a:sym typeface="Poppins"/>
                  </a:rPr>
                  <a:t>Your item has completed screening in PPMS and has been sent to the sales team for processing.</a:t>
                </a:r>
                <a:endParaRPr sz="800" dirty="0">
                  <a:solidFill>
                    <a:srgbClr val="FFFFFF"/>
                  </a:solidFill>
                  <a:latin typeface="Poppins"/>
                  <a:ea typeface="Poppins"/>
                  <a:cs typeface="Poppins"/>
                  <a:sym typeface="Poppins"/>
                </a:endParaRPr>
              </a:p>
            </p:txBody>
          </p:sp>
          <p:sp>
            <p:nvSpPr>
              <p:cNvPr id="368" name="Google Shape;368;p31"/>
              <p:cNvSpPr txBox="1"/>
              <p:nvPr/>
            </p:nvSpPr>
            <p:spPr>
              <a:xfrm>
                <a:off x="239" y="1008742"/>
                <a:ext cx="1525500" cy="36576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dirty="0">
                    <a:solidFill>
                      <a:srgbClr val="0C58D3"/>
                    </a:solidFill>
                    <a:latin typeface="Roboto"/>
                    <a:ea typeface="Roboto"/>
                    <a:cs typeface="Roboto"/>
                    <a:sym typeface="Roboto"/>
                  </a:rPr>
                  <a:t>Available in Sales</a:t>
                </a:r>
                <a:endParaRPr sz="1000" b="1" dirty="0">
                  <a:solidFill>
                    <a:srgbClr val="0C58D3"/>
                  </a:solidFill>
                  <a:latin typeface="Roboto"/>
                  <a:ea typeface="Roboto"/>
                  <a:cs typeface="Roboto"/>
                  <a:sym typeface="Roboto"/>
                </a:endParaRPr>
              </a:p>
            </p:txBody>
          </p:sp>
          <p:sp>
            <p:nvSpPr>
              <p:cNvPr id="403" name="Google Shape;403;p31"/>
              <p:cNvSpPr txBox="1"/>
              <p:nvPr/>
            </p:nvSpPr>
            <p:spPr>
              <a:xfrm>
                <a:off x="-77250" y="3458626"/>
                <a:ext cx="1436400" cy="73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dirty="0">
                    <a:solidFill>
                      <a:schemeClr val="lt1"/>
                    </a:solidFill>
                    <a:latin typeface="Poppins"/>
                    <a:ea typeface="Poppins"/>
                    <a:cs typeface="Poppins"/>
                    <a:sym typeface="Poppins"/>
                  </a:rPr>
                  <a:t>PPMS Status:</a:t>
                </a:r>
                <a:endParaRPr sz="900" b="1" dirty="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800" dirty="0">
                    <a:solidFill>
                      <a:srgbClr val="FFFFFF"/>
                    </a:solidFill>
                    <a:latin typeface="Poppins"/>
                    <a:ea typeface="Poppins"/>
                    <a:cs typeface="Poppins"/>
                    <a:sym typeface="Poppins"/>
                  </a:rPr>
                  <a:t>Available (in Sales)</a:t>
                </a:r>
                <a:endParaRPr sz="800" dirty="0">
                  <a:solidFill>
                    <a:srgbClr val="FFFFFF"/>
                  </a:solidFill>
                  <a:latin typeface="Poppins"/>
                  <a:ea typeface="Poppins"/>
                  <a:cs typeface="Poppins"/>
                  <a:sym typeface="Poppins"/>
                </a:endParaRPr>
              </a:p>
            </p:txBody>
          </p:sp>
        </p:grpSp>
        <p:cxnSp>
          <p:nvCxnSpPr>
            <p:cNvPr id="369" name="Google Shape;369;p31">
              <a:extLst>
                <a:ext uri="{C183D7F6-B498-43B3-948B-1728B52AA6E4}">
                  <adec:decorative xmlns:adec="http://schemas.microsoft.com/office/drawing/2017/decorative" val="0"/>
                </a:ext>
              </a:extLst>
            </p:cNvPr>
            <p:cNvCxnSpPr/>
            <p:nvPr/>
          </p:nvCxnSpPr>
          <p:spPr>
            <a:xfrm>
              <a:off x="1525725" y="820371"/>
              <a:ext cx="0" cy="3672447"/>
            </a:xfrm>
            <a:prstGeom prst="straightConnector1">
              <a:avLst/>
            </a:prstGeom>
            <a:noFill/>
            <a:ln w="9525" cap="flat" cmpd="sng">
              <a:solidFill>
                <a:srgbClr val="A1C3FA"/>
              </a:solidFill>
              <a:prstDash val="dot"/>
              <a:round/>
              <a:headEnd type="none" w="sm" len="sm"/>
              <a:tailEnd type="none" w="sm" len="sm"/>
            </a:ln>
          </p:spPr>
        </p:cxnSp>
      </p:grpSp>
      <p:grpSp>
        <p:nvGrpSpPr>
          <p:cNvPr id="6" name="Group 5" descr="The next step is when your item is lotted to a sale. This occurs within two weeks of becoming available. The SCO will send your property custodian an Auction Review request. The PPMS status is &quot;Lotted.&quot;">
            <a:extLst>
              <a:ext uri="{FF2B5EF4-FFF2-40B4-BE49-F238E27FC236}">
                <a16:creationId xmlns:a16="http://schemas.microsoft.com/office/drawing/2014/main" id="{2850AEE8-199E-49AD-F38A-7A3E772FA419}"/>
              </a:ext>
            </a:extLst>
          </p:cNvPr>
          <p:cNvGrpSpPr/>
          <p:nvPr/>
        </p:nvGrpSpPr>
        <p:grpSpPr>
          <a:xfrm>
            <a:off x="1431027" y="820363"/>
            <a:ext cx="1737235" cy="3686110"/>
            <a:chOff x="1431027" y="820363"/>
            <a:chExt cx="1737235" cy="3686110"/>
          </a:xfrm>
        </p:grpSpPr>
        <p:grpSp>
          <p:nvGrpSpPr>
            <p:cNvPr id="4" name="Group 3" descr="The next step is when your item is lotted to a sale. This occurs within two weeks of becoming available. The SCO will send your property custodian an Auction Review request. The PPMS status is &quot;Lotted.&quot;">
              <a:extLst>
                <a:ext uri="{FF2B5EF4-FFF2-40B4-BE49-F238E27FC236}">
                  <a16:creationId xmlns:a16="http://schemas.microsoft.com/office/drawing/2014/main" id="{5FBC189C-C317-F4CA-50FE-7B077A4D4256}"/>
                </a:ext>
              </a:extLst>
            </p:cNvPr>
            <p:cNvGrpSpPr/>
            <p:nvPr/>
          </p:nvGrpSpPr>
          <p:grpSpPr>
            <a:xfrm>
              <a:off x="1431027" y="820363"/>
              <a:ext cx="1737235" cy="3686110"/>
              <a:chOff x="1431027" y="820363"/>
              <a:chExt cx="1737235" cy="3686110"/>
            </a:xfrm>
          </p:grpSpPr>
          <p:grpSp>
            <p:nvGrpSpPr>
              <p:cNvPr id="394" name="Google Shape;394;p31"/>
              <p:cNvGrpSpPr/>
              <p:nvPr/>
            </p:nvGrpSpPr>
            <p:grpSpPr>
              <a:xfrm>
                <a:off x="1431027" y="820363"/>
                <a:ext cx="1737235" cy="3686110"/>
                <a:chOff x="2962911" y="2295575"/>
                <a:chExt cx="1735500" cy="2847956"/>
              </a:xfrm>
            </p:grpSpPr>
            <p:grpSp>
              <p:nvGrpSpPr>
                <p:cNvPr id="395" name="Google Shape;395;p31"/>
                <p:cNvGrpSpPr/>
                <p:nvPr/>
              </p:nvGrpSpPr>
              <p:grpSpPr>
                <a:xfrm>
                  <a:off x="3048000" y="2295578"/>
                  <a:ext cx="1524000" cy="2847953"/>
                  <a:chOff x="0" y="2295575"/>
                  <a:chExt cx="1524000" cy="2837455"/>
                </a:xfrm>
              </p:grpSpPr>
              <p:sp>
                <p:nvSpPr>
                  <p:cNvPr id="396" name="Google Shape;396;p31"/>
                  <p:cNvSpPr/>
                  <p:nvPr/>
                </p:nvSpPr>
                <p:spPr>
                  <a:xfrm>
                    <a:off x="0" y="2823930"/>
                    <a:ext cx="1524000" cy="23091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0" y="2295575"/>
                    <a:ext cx="1524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8" name="Google Shape;398;p31"/>
                <p:cNvCxnSpPr/>
                <p:nvPr/>
              </p:nvCxnSpPr>
              <p:spPr>
                <a:xfrm>
                  <a:off x="4572000" y="2295575"/>
                  <a:ext cx="0" cy="2837400"/>
                </a:xfrm>
                <a:prstGeom prst="straightConnector1">
                  <a:avLst/>
                </a:prstGeom>
                <a:noFill/>
                <a:ln w="9525" cap="flat" cmpd="sng">
                  <a:solidFill>
                    <a:srgbClr val="D9D9D9"/>
                  </a:solidFill>
                  <a:prstDash val="dot"/>
                  <a:round/>
                  <a:headEnd type="none" w="sm" len="sm"/>
                  <a:tailEnd type="none" w="sm" len="sm"/>
                </a:ln>
              </p:spPr>
            </p:cxnSp>
            <p:sp>
              <p:nvSpPr>
                <p:cNvPr id="399" name="Google Shape;399;p31"/>
                <p:cNvSpPr txBox="1"/>
                <p:nvPr/>
              </p:nvSpPr>
              <p:spPr>
                <a:xfrm>
                  <a:off x="2964683" y="2776273"/>
                  <a:ext cx="15240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rgbClr val="5E5E5E"/>
                      </a:solidFill>
                      <a:latin typeface="Poppins"/>
                      <a:ea typeface="Poppins"/>
                      <a:cs typeface="Poppins"/>
                      <a:sym typeface="Poppins"/>
                    </a:rPr>
                    <a:t>When does this occur? </a:t>
                  </a:r>
                  <a:r>
                    <a:rPr lang="en" sz="800" dirty="0">
                      <a:solidFill>
                        <a:srgbClr val="5E5E5E"/>
                      </a:solidFill>
                      <a:latin typeface="Poppins"/>
                      <a:ea typeface="Poppins"/>
                      <a:cs typeface="Poppins"/>
                      <a:sym typeface="Poppins"/>
                    </a:rPr>
                    <a:t>Within two weeks of becoming available. The SCO will send you a copy of the Invitation for Bid prior to offering sale.</a:t>
                  </a:r>
                  <a:endParaRPr sz="800" dirty="0">
                    <a:solidFill>
                      <a:srgbClr val="5E5E5E"/>
                    </a:solidFill>
                    <a:latin typeface="Poppins"/>
                    <a:ea typeface="Poppins"/>
                    <a:cs typeface="Poppins"/>
                    <a:sym typeface="Poppins"/>
                  </a:endParaRPr>
                </a:p>
              </p:txBody>
            </p:sp>
            <p:sp>
              <p:nvSpPr>
                <p:cNvPr id="400" name="Google Shape;400;p31"/>
                <p:cNvSpPr txBox="1"/>
                <p:nvPr/>
              </p:nvSpPr>
              <p:spPr>
                <a:xfrm>
                  <a:off x="2962911" y="3436008"/>
                  <a:ext cx="1735500" cy="109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900" b="1" dirty="0">
                      <a:solidFill>
                        <a:srgbClr val="5E5E5E"/>
                      </a:solidFill>
                      <a:latin typeface="Poppins"/>
                      <a:ea typeface="Poppins"/>
                      <a:cs typeface="Poppins"/>
                      <a:sym typeface="Poppins"/>
                    </a:rPr>
                    <a:t>What happens?</a:t>
                  </a:r>
                  <a:endParaRPr sz="900" b="1" dirty="0">
                    <a:solidFill>
                      <a:srgbClr val="5E5E5E"/>
                    </a:solidFill>
                    <a:latin typeface="Poppins"/>
                    <a:ea typeface="Poppins"/>
                    <a:cs typeface="Poppins"/>
                    <a:sym typeface="Poppins"/>
                  </a:endParaRPr>
                </a:p>
                <a:p>
                  <a:pPr marL="0" lvl="0" indent="0" algn="l" rtl="0">
                    <a:lnSpc>
                      <a:spcPct val="100000"/>
                    </a:lnSpc>
                    <a:spcBef>
                      <a:spcPts val="0"/>
                    </a:spcBef>
                    <a:spcAft>
                      <a:spcPts val="1600"/>
                    </a:spcAft>
                    <a:buNone/>
                  </a:pPr>
                  <a:r>
                    <a:rPr lang="en" sz="800" dirty="0">
                      <a:solidFill>
                        <a:srgbClr val="5E5E5E"/>
                      </a:solidFill>
                      <a:latin typeface="Poppins"/>
                      <a:ea typeface="Poppins"/>
                      <a:cs typeface="Poppins"/>
                      <a:sym typeface="Poppins"/>
                    </a:rPr>
                    <a:t>The SCO has assigned/lotted your item(s) to a sale. Once you receive the IFB, confirm the property is available, the description is accurate, and your availability during the sale.</a:t>
                  </a:r>
                  <a:endParaRPr sz="800" dirty="0">
                    <a:solidFill>
                      <a:srgbClr val="5E5E5E"/>
                    </a:solidFill>
                    <a:latin typeface="Poppins"/>
                    <a:ea typeface="Poppins"/>
                    <a:cs typeface="Poppins"/>
                    <a:sym typeface="Poppins"/>
                  </a:endParaRPr>
                </a:p>
              </p:txBody>
            </p:sp>
          </p:grpSp>
          <p:sp>
            <p:nvSpPr>
              <p:cNvPr id="391" name="Google Shape;391;p31"/>
              <p:cNvSpPr txBox="1"/>
              <p:nvPr/>
            </p:nvSpPr>
            <p:spPr>
              <a:xfrm>
                <a:off x="1534800" y="905763"/>
                <a:ext cx="1488300" cy="52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a:solidFill>
                      <a:schemeClr val="accent2"/>
                    </a:solidFill>
                    <a:latin typeface="Roboto"/>
                    <a:ea typeface="Roboto"/>
                    <a:cs typeface="Roboto"/>
                    <a:sym typeface="Roboto"/>
                  </a:rPr>
                  <a:t>Lotted to a Sale	</a:t>
                </a:r>
                <a:endParaRPr sz="1000" b="1" dirty="0">
                  <a:solidFill>
                    <a:schemeClr val="accent2"/>
                  </a:solidFill>
                  <a:latin typeface="Roboto"/>
                  <a:ea typeface="Roboto"/>
                  <a:cs typeface="Roboto"/>
                  <a:sym typeface="Roboto"/>
                </a:endParaRPr>
              </a:p>
              <a:p>
                <a:pPr marL="0" lvl="0" indent="0" algn="l" rtl="0">
                  <a:spcBef>
                    <a:spcPts val="0"/>
                  </a:spcBef>
                  <a:spcAft>
                    <a:spcPts val="0"/>
                  </a:spcAft>
                  <a:buNone/>
                </a:pPr>
                <a:r>
                  <a:rPr lang="en" sz="1000" b="1" dirty="0">
                    <a:solidFill>
                      <a:schemeClr val="accent2"/>
                    </a:solidFill>
                    <a:latin typeface="Roboto"/>
                    <a:ea typeface="Roboto"/>
                    <a:cs typeface="Roboto"/>
                    <a:sym typeface="Roboto"/>
                  </a:rPr>
                  <a:t>Review/Approve IFB</a:t>
                </a:r>
                <a:endParaRPr sz="1000" b="1" dirty="0">
                  <a:solidFill>
                    <a:schemeClr val="accent2"/>
                  </a:solidFill>
                  <a:latin typeface="Roboto"/>
                  <a:ea typeface="Roboto"/>
                  <a:cs typeface="Roboto"/>
                  <a:sym typeface="Roboto"/>
                </a:endParaRPr>
              </a:p>
            </p:txBody>
          </p:sp>
        </p:grpSp>
        <p:sp>
          <p:nvSpPr>
            <p:cNvPr id="406" name="Google Shape;406;p31" descr="The next step is when your item is lotted to a sale. This occurs within two weeks of becoming available. The SCO will send your property custodian an Auction Review request. The PPMS status is &quot;Lotted.&quot;"/>
            <p:cNvSpPr txBox="1"/>
            <p:nvPr/>
          </p:nvSpPr>
          <p:spPr>
            <a:xfrm>
              <a:off x="1432800" y="3458625"/>
              <a:ext cx="13215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900" b="1" dirty="0">
                  <a:solidFill>
                    <a:schemeClr val="dk2"/>
                  </a:solidFill>
                  <a:latin typeface="Poppins"/>
                  <a:ea typeface="Poppins"/>
                  <a:cs typeface="Poppins"/>
                  <a:sym typeface="Poppins"/>
                </a:rPr>
                <a:t>PPMS Status:</a:t>
              </a:r>
              <a:endParaRPr sz="900" b="1" dirty="0">
                <a:solidFill>
                  <a:schemeClr val="dk2"/>
                </a:solidFill>
                <a:latin typeface="Poppins"/>
                <a:ea typeface="Poppins"/>
                <a:cs typeface="Poppins"/>
                <a:sym typeface="Poppins"/>
              </a:endParaRPr>
            </a:p>
            <a:p>
              <a:pPr marL="0" marR="0" lvl="0" indent="0" algn="l" rtl="0">
                <a:lnSpc>
                  <a:spcPct val="100000"/>
                </a:lnSpc>
                <a:spcBef>
                  <a:spcPts val="0"/>
                </a:spcBef>
                <a:spcAft>
                  <a:spcPts val="0"/>
                </a:spcAft>
                <a:buNone/>
              </a:pPr>
              <a:r>
                <a:rPr lang="en" sz="800" dirty="0">
                  <a:solidFill>
                    <a:schemeClr val="dk2"/>
                  </a:solidFill>
                  <a:latin typeface="Poppins"/>
                  <a:ea typeface="Poppins"/>
                  <a:cs typeface="Poppins"/>
                  <a:sym typeface="Poppins"/>
                </a:rPr>
                <a:t>Lotted</a:t>
              </a:r>
              <a:endParaRPr sz="800" dirty="0">
                <a:solidFill>
                  <a:schemeClr val="dk2"/>
                </a:solidFill>
                <a:latin typeface="Poppins"/>
                <a:ea typeface="Poppins"/>
                <a:cs typeface="Poppins"/>
                <a:sym typeface="Poppins"/>
              </a:endParaRPr>
            </a:p>
          </p:txBody>
        </p:sp>
      </p:grpSp>
      <p:grpSp>
        <p:nvGrpSpPr>
          <p:cNvPr id="7" name="Group 6" descr="After you have reviewed and approved your auction review/ Invitation for Bid (IFB), the SCO will launch the sale for public bidding. Auctions are generally live between 7 and 15 days. While your auction is live, the PPMS status will still be &quot;Lotted.&quot;">
            <a:extLst>
              <a:ext uri="{FF2B5EF4-FFF2-40B4-BE49-F238E27FC236}">
                <a16:creationId xmlns:a16="http://schemas.microsoft.com/office/drawing/2014/main" id="{E9734EBC-F482-CD68-906E-421FA8D37121}"/>
              </a:ext>
            </a:extLst>
          </p:cNvPr>
          <p:cNvGrpSpPr/>
          <p:nvPr/>
        </p:nvGrpSpPr>
        <p:grpSpPr>
          <a:xfrm>
            <a:off x="2976108" y="820371"/>
            <a:ext cx="1622441" cy="3686102"/>
            <a:chOff x="2976108" y="820371"/>
            <a:chExt cx="1622441" cy="3686102"/>
          </a:xfrm>
        </p:grpSpPr>
        <p:grpSp>
          <p:nvGrpSpPr>
            <p:cNvPr id="370" name="Google Shape;370;p31"/>
            <p:cNvGrpSpPr/>
            <p:nvPr/>
          </p:nvGrpSpPr>
          <p:grpSpPr>
            <a:xfrm>
              <a:off x="2976108" y="820371"/>
              <a:ext cx="1622441" cy="3686102"/>
              <a:chOff x="1445600" y="2295580"/>
              <a:chExt cx="1622441" cy="2847950"/>
            </a:xfrm>
          </p:grpSpPr>
          <p:sp>
            <p:nvSpPr>
              <p:cNvPr id="371" name="Google Shape;371;p31"/>
              <p:cNvSpPr/>
              <p:nvPr/>
            </p:nvSpPr>
            <p:spPr>
              <a:xfrm>
                <a:off x="1515975" y="2823930"/>
                <a:ext cx="1525500" cy="23196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1515975" y="2295580"/>
                <a:ext cx="1525500" cy="537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txBox="1"/>
              <p:nvPr/>
            </p:nvSpPr>
            <p:spPr>
              <a:xfrm>
                <a:off x="1445600" y="2793369"/>
                <a:ext cx="15255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Poppins"/>
                    <a:ea typeface="Poppins"/>
                    <a:cs typeface="Poppins"/>
                    <a:sym typeface="Poppins"/>
                  </a:rPr>
                  <a:t>When does this occur? </a:t>
                </a:r>
                <a:endParaRPr sz="900" b="1">
                  <a:solidFill>
                    <a:srgbClr val="FFFFFF"/>
                  </a:solidFill>
                  <a:latin typeface="Poppins"/>
                  <a:ea typeface="Poppins"/>
                  <a:cs typeface="Poppins"/>
                  <a:sym typeface="Poppins"/>
                </a:endParaRPr>
              </a:p>
              <a:p>
                <a:pPr marL="0" lvl="0" indent="0" algn="l" rtl="0">
                  <a:spcBef>
                    <a:spcPts val="0"/>
                  </a:spcBef>
                  <a:spcAft>
                    <a:spcPts val="0"/>
                  </a:spcAft>
                  <a:buNone/>
                </a:pPr>
                <a:r>
                  <a:rPr lang="en" sz="800">
                    <a:solidFill>
                      <a:srgbClr val="FFFFFF"/>
                    </a:solidFill>
                    <a:latin typeface="Poppins"/>
                    <a:ea typeface="Poppins"/>
                    <a:cs typeface="Poppins"/>
                    <a:sym typeface="Poppins"/>
                  </a:rPr>
                  <a:t>After you approve the IFB, the SCO will launch the sale for public bidding.</a:t>
                </a:r>
                <a:endParaRPr sz="800">
                  <a:solidFill>
                    <a:srgbClr val="FFFFFF"/>
                  </a:solidFill>
                  <a:latin typeface="Poppins"/>
                  <a:ea typeface="Poppins"/>
                  <a:cs typeface="Poppins"/>
                  <a:sym typeface="Poppins"/>
                </a:endParaRPr>
              </a:p>
            </p:txBody>
          </p:sp>
          <p:sp>
            <p:nvSpPr>
              <p:cNvPr id="374" name="Google Shape;374;p31"/>
              <p:cNvSpPr txBox="1"/>
              <p:nvPr/>
            </p:nvSpPr>
            <p:spPr>
              <a:xfrm>
                <a:off x="1489441" y="3436016"/>
                <a:ext cx="1578600" cy="109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solidFill>
                      <a:schemeClr val="lt1"/>
                    </a:solidFill>
                    <a:latin typeface="Poppins"/>
                    <a:ea typeface="Poppins"/>
                    <a:cs typeface="Poppins"/>
                    <a:sym typeface="Poppins"/>
                  </a:rPr>
                  <a:t>What happens?</a:t>
                </a:r>
                <a:endParaRPr sz="900" b="1">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800">
                    <a:solidFill>
                      <a:schemeClr val="lt1"/>
                    </a:solidFill>
                    <a:latin typeface="Poppins"/>
                    <a:ea typeface="Poppins"/>
                    <a:cs typeface="Poppins"/>
                    <a:sym typeface="Poppins"/>
                  </a:rPr>
                  <a:t>Auctions are generally live between 7 and 15 days. </a:t>
                </a:r>
                <a:endParaRPr sz="800">
                  <a:solidFill>
                    <a:schemeClr val="lt1"/>
                  </a:solidFill>
                  <a:latin typeface="Poppins"/>
                  <a:ea typeface="Poppins"/>
                  <a:cs typeface="Poppins"/>
                  <a:sym typeface="Poppins"/>
                </a:endParaRPr>
              </a:p>
              <a:p>
                <a:pPr marL="0" lvl="0" indent="0" algn="l" rtl="0">
                  <a:lnSpc>
                    <a:spcPct val="115000"/>
                  </a:lnSpc>
                  <a:spcBef>
                    <a:spcPts val="1600"/>
                  </a:spcBef>
                  <a:spcAft>
                    <a:spcPts val="1600"/>
                  </a:spcAft>
                  <a:buNone/>
                </a:pPr>
                <a:endParaRPr sz="800">
                  <a:solidFill>
                    <a:schemeClr val="lt1"/>
                  </a:solidFill>
                  <a:latin typeface="Roboto"/>
                  <a:ea typeface="Roboto"/>
                  <a:cs typeface="Roboto"/>
                  <a:sym typeface="Roboto"/>
                </a:endParaRPr>
              </a:p>
            </p:txBody>
          </p:sp>
          <p:sp>
            <p:nvSpPr>
              <p:cNvPr id="375" name="Google Shape;375;p31"/>
              <p:cNvSpPr txBox="1"/>
              <p:nvPr/>
            </p:nvSpPr>
            <p:spPr>
              <a:xfrm>
                <a:off x="1547200" y="2441119"/>
                <a:ext cx="144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rgbClr val="0C58D3"/>
                    </a:solidFill>
                    <a:latin typeface="Roboto"/>
                    <a:ea typeface="Roboto"/>
                    <a:cs typeface="Roboto"/>
                    <a:sym typeface="Roboto"/>
                  </a:rPr>
                  <a:t>Internet Sale</a:t>
                </a:r>
                <a:endParaRPr sz="1000" b="1">
                  <a:solidFill>
                    <a:srgbClr val="0C58D3"/>
                  </a:solidFill>
                  <a:latin typeface="Roboto"/>
                  <a:ea typeface="Roboto"/>
                  <a:cs typeface="Roboto"/>
                  <a:sym typeface="Roboto"/>
                </a:endParaRPr>
              </a:p>
            </p:txBody>
          </p:sp>
          <p:cxnSp>
            <p:nvCxnSpPr>
              <p:cNvPr id="376" name="Google Shape;376;p31"/>
              <p:cNvCxnSpPr/>
              <p:nvPr/>
            </p:nvCxnSpPr>
            <p:spPr>
              <a:xfrm>
                <a:off x="3041499" y="2295580"/>
                <a:ext cx="0" cy="2837400"/>
              </a:xfrm>
              <a:prstGeom prst="straightConnector1">
                <a:avLst/>
              </a:prstGeom>
              <a:noFill/>
              <a:ln w="9525" cap="flat" cmpd="sng">
                <a:solidFill>
                  <a:srgbClr val="A1C3FA"/>
                </a:solidFill>
                <a:prstDash val="dot"/>
                <a:round/>
                <a:headEnd type="none" w="sm" len="sm"/>
                <a:tailEnd type="none" w="sm" len="sm"/>
              </a:ln>
            </p:spPr>
          </p:cxnSp>
        </p:grpSp>
        <p:sp>
          <p:nvSpPr>
            <p:cNvPr id="408" name="Google Shape;408;p31"/>
            <p:cNvSpPr txBox="1"/>
            <p:nvPr/>
          </p:nvSpPr>
          <p:spPr>
            <a:xfrm>
              <a:off x="3005338" y="3458625"/>
              <a:ext cx="1441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lt1"/>
                  </a:solidFill>
                  <a:latin typeface="Poppins"/>
                  <a:ea typeface="Poppins"/>
                  <a:cs typeface="Poppins"/>
                  <a:sym typeface="Poppins"/>
                </a:rPr>
                <a:t>PPMS Status:</a:t>
              </a:r>
              <a:endParaRPr sz="900" b="1" dirty="0">
                <a:solidFill>
                  <a:schemeClr val="lt1"/>
                </a:solidFill>
                <a:latin typeface="Poppins"/>
                <a:ea typeface="Poppins"/>
                <a:cs typeface="Poppins"/>
                <a:sym typeface="Poppins"/>
              </a:endParaRPr>
            </a:p>
            <a:p>
              <a:pPr marL="0" lvl="0" indent="0" algn="l" rtl="0">
                <a:spcBef>
                  <a:spcPts val="0"/>
                </a:spcBef>
                <a:spcAft>
                  <a:spcPts val="0"/>
                </a:spcAft>
                <a:buNone/>
              </a:pPr>
              <a:r>
                <a:rPr lang="en" sz="800" dirty="0">
                  <a:solidFill>
                    <a:schemeClr val="lt1"/>
                  </a:solidFill>
                  <a:latin typeface="Poppins"/>
                  <a:ea typeface="Poppins"/>
                  <a:cs typeface="Poppins"/>
                  <a:sym typeface="Poppins"/>
                </a:rPr>
                <a:t>Lotted</a:t>
              </a:r>
              <a:endParaRPr sz="800" dirty="0">
                <a:solidFill>
                  <a:schemeClr val="lt1"/>
                </a:solidFill>
                <a:latin typeface="Poppins"/>
                <a:ea typeface="Poppins"/>
                <a:cs typeface="Poppins"/>
                <a:sym typeface="Poppins"/>
              </a:endParaRPr>
            </a:p>
          </p:txBody>
        </p:sp>
      </p:grpSp>
      <p:grpSp>
        <p:nvGrpSpPr>
          <p:cNvPr id="8" name="Group 7" descr="At the close of the auction (assuming the reserve was met), the successful bidder receives a notice of award via email. The PPMS status is &quot;Awarded.&quot;">
            <a:extLst>
              <a:ext uri="{FF2B5EF4-FFF2-40B4-BE49-F238E27FC236}">
                <a16:creationId xmlns:a16="http://schemas.microsoft.com/office/drawing/2014/main" id="{73DC2DB5-E69B-3AAB-1C00-5E89102E86A2}"/>
              </a:ext>
            </a:extLst>
          </p:cNvPr>
          <p:cNvGrpSpPr/>
          <p:nvPr/>
        </p:nvGrpSpPr>
        <p:grpSpPr>
          <a:xfrm>
            <a:off x="4494674" y="820363"/>
            <a:ext cx="1622521" cy="3686110"/>
            <a:chOff x="4494674" y="820363"/>
            <a:chExt cx="1622521" cy="3686110"/>
          </a:xfrm>
        </p:grpSpPr>
        <p:sp>
          <p:nvSpPr>
            <p:cNvPr id="392" name="Google Shape;392;p31"/>
            <p:cNvSpPr txBox="1"/>
            <p:nvPr/>
          </p:nvSpPr>
          <p:spPr>
            <a:xfrm>
              <a:off x="4604450" y="905763"/>
              <a:ext cx="1488300" cy="52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accent2"/>
                  </a:solidFill>
                  <a:latin typeface="Roboto"/>
                  <a:ea typeface="Roboto"/>
                  <a:cs typeface="Roboto"/>
                  <a:sym typeface="Roboto"/>
                </a:rPr>
                <a:t>Awarded</a:t>
              </a:r>
              <a:endParaRPr sz="1000" b="1">
                <a:solidFill>
                  <a:schemeClr val="accent2"/>
                </a:solidFill>
                <a:latin typeface="Roboto"/>
                <a:ea typeface="Roboto"/>
                <a:cs typeface="Roboto"/>
                <a:sym typeface="Roboto"/>
              </a:endParaRPr>
            </a:p>
          </p:txBody>
        </p:sp>
        <p:grpSp>
          <p:nvGrpSpPr>
            <p:cNvPr id="356" name="Google Shape;356;p31"/>
            <p:cNvGrpSpPr/>
            <p:nvPr/>
          </p:nvGrpSpPr>
          <p:grpSpPr>
            <a:xfrm>
              <a:off x="4494674" y="820363"/>
              <a:ext cx="1622521" cy="3686110"/>
              <a:chOff x="2975500" y="2295575"/>
              <a:chExt cx="1620900" cy="2847956"/>
            </a:xfrm>
          </p:grpSpPr>
          <p:grpSp>
            <p:nvGrpSpPr>
              <p:cNvPr id="357" name="Google Shape;357;p31"/>
              <p:cNvGrpSpPr/>
              <p:nvPr/>
            </p:nvGrpSpPr>
            <p:grpSpPr>
              <a:xfrm>
                <a:off x="3048000" y="2295578"/>
                <a:ext cx="1524000" cy="2847953"/>
                <a:chOff x="0" y="2295575"/>
                <a:chExt cx="1524000" cy="2837455"/>
              </a:xfrm>
            </p:grpSpPr>
            <p:sp>
              <p:nvSpPr>
                <p:cNvPr id="358" name="Google Shape;358;p31"/>
                <p:cNvSpPr/>
                <p:nvPr/>
              </p:nvSpPr>
              <p:spPr>
                <a:xfrm>
                  <a:off x="0" y="2823930"/>
                  <a:ext cx="1524000" cy="23091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0" y="2295575"/>
                  <a:ext cx="1524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0" name="Google Shape;360;p31"/>
              <p:cNvCxnSpPr/>
              <p:nvPr/>
            </p:nvCxnSpPr>
            <p:spPr>
              <a:xfrm>
                <a:off x="4572000" y="2295575"/>
                <a:ext cx="0" cy="2837400"/>
              </a:xfrm>
              <a:prstGeom prst="straightConnector1">
                <a:avLst/>
              </a:prstGeom>
              <a:noFill/>
              <a:ln w="9525" cap="flat" cmpd="sng">
                <a:solidFill>
                  <a:srgbClr val="D9D9D9"/>
                </a:solidFill>
                <a:prstDash val="dot"/>
                <a:round/>
                <a:headEnd type="none" w="sm" len="sm"/>
                <a:tailEnd type="none" w="sm" len="sm"/>
              </a:ln>
            </p:spPr>
          </p:cxnSp>
          <p:sp>
            <p:nvSpPr>
              <p:cNvPr id="361" name="Google Shape;361;p31"/>
              <p:cNvSpPr txBox="1"/>
              <p:nvPr/>
            </p:nvSpPr>
            <p:spPr>
              <a:xfrm>
                <a:off x="2975500" y="2776269"/>
                <a:ext cx="16209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5E5E5E"/>
                    </a:solidFill>
                    <a:latin typeface="Poppins"/>
                    <a:ea typeface="Poppins"/>
                    <a:cs typeface="Poppins"/>
                    <a:sym typeface="Poppins"/>
                  </a:rPr>
                  <a:t>When does this occur? </a:t>
                </a:r>
                <a:r>
                  <a:rPr lang="en" sz="800">
                    <a:solidFill>
                      <a:srgbClr val="5E5E5E"/>
                    </a:solidFill>
                    <a:latin typeface="Poppins"/>
                    <a:ea typeface="Poppins"/>
                    <a:cs typeface="Poppins"/>
                    <a:sym typeface="Poppins"/>
                  </a:rPr>
                  <a:t>At the close of an auction (assuming the reserve was met)</a:t>
                </a:r>
                <a:endParaRPr sz="800">
                  <a:solidFill>
                    <a:srgbClr val="5E5E5E"/>
                  </a:solidFill>
                  <a:latin typeface="Poppins"/>
                  <a:ea typeface="Poppins"/>
                  <a:cs typeface="Poppins"/>
                  <a:sym typeface="Poppins"/>
                </a:endParaRPr>
              </a:p>
            </p:txBody>
          </p:sp>
          <p:sp>
            <p:nvSpPr>
              <p:cNvPr id="362" name="Google Shape;362;p31"/>
              <p:cNvSpPr txBox="1"/>
              <p:nvPr/>
            </p:nvSpPr>
            <p:spPr>
              <a:xfrm>
                <a:off x="3029406" y="3450506"/>
                <a:ext cx="1440600" cy="14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solidFill>
                      <a:srgbClr val="5E5E5E"/>
                    </a:solidFill>
                    <a:latin typeface="Poppins"/>
                    <a:ea typeface="Poppins"/>
                    <a:cs typeface="Poppins"/>
                    <a:sym typeface="Poppins"/>
                  </a:rPr>
                  <a:t>What happens?</a:t>
                </a:r>
                <a:endParaRPr sz="900" b="1">
                  <a:solidFill>
                    <a:srgbClr val="5E5E5E"/>
                  </a:solidFill>
                  <a:latin typeface="Poppins"/>
                  <a:ea typeface="Poppins"/>
                  <a:cs typeface="Poppins"/>
                  <a:sym typeface="Poppins"/>
                </a:endParaRPr>
              </a:p>
              <a:p>
                <a:pPr marL="0" lvl="0" indent="0" algn="l" rtl="0">
                  <a:lnSpc>
                    <a:spcPct val="115000"/>
                  </a:lnSpc>
                  <a:spcBef>
                    <a:spcPts val="0"/>
                  </a:spcBef>
                  <a:spcAft>
                    <a:spcPts val="1600"/>
                  </a:spcAft>
                  <a:buNone/>
                </a:pPr>
                <a:r>
                  <a:rPr lang="en" sz="800">
                    <a:solidFill>
                      <a:srgbClr val="5E5E5E"/>
                    </a:solidFill>
                    <a:latin typeface="Poppins"/>
                    <a:ea typeface="Poppins"/>
                    <a:cs typeface="Poppins"/>
                    <a:sym typeface="Poppins"/>
                  </a:rPr>
                  <a:t>The successful bidder receives a notice of award via email.</a:t>
                </a:r>
                <a:endParaRPr sz="800">
                  <a:solidFill>
                    <a:srgbClr val="5E5E5E"/>
                  </a:solidFill>
                  <a:latin typeface="Poppins"/>
                  <a:ea typeface="Poppins"/>
                  <a:cs typeface="Poppins"/>
                  <a:sym typeface="Poppins"/>
                </a:endParaRPr>
              </a:p>
            </p:txBody>
          </p:sp>
        </p:grpSp>
        <p:sp>
          <p:nvSpPr>
            <p:cNvPr id="407" name="Google Shape;407;p31"/>
            <p:cNvSpPr txBox="1"/>
            <p:nvPr/>
          </p:nvSpPr>
          <p:spPr>
            <a:xfrm>
              <a:off x="4502250" y="3496175"/>
              <a:ext cx="1534800" cy="44624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900" b="1" dirty="0">
                  <a:solidFill>
                    <a:schemeClr val="dk2"/>
                  </a:solidFill>
                  <a:latin typeface="Poppins"/>
                  <a:ea typeface="Poppins"/>
                  <a:cs typeface="Poppins"/>
                  <a:sym typeface="Poppins"/>
                </a:rPr>
                <a:t>PPMS Status?</a:t>
              </a:r>
              <a:endParaRPr sz="900" b="1" dirty="0">
                <a:solidFill>
                  <a:schemeClr val="dk2"/>
                </a:solidFill>
                <a:latin typeface="Poppins"/>
                <a:ea typeface="Poppins"/>
                <a:cs typeface="Poppins"/>
                <a:sym typeface="Poppins"/>
              </a:endParaRPr>
            </a:p>
            <a:p>
              <a:pPr marL="0" marR="0" lvl="0" indent="0" algn="l" rtl="0">
                <a:lnSpc>
                  <a:spcPct val="100000"/>
                </a:lnSpc>
                <a:spcBef>
                  <a:spcPts val="0"/>
                </a:spcBef>
                <a:spcAft>
                  <a:spcPts val="0"/>
                </a:spcAft>
                <a:buNone/>
              </a:pPr>
              <a:r>
                <a:rPr lang="en" sz="800" dirty="0">
                  <a:solidFill>
                    <a:schemeClr val="dk2"/>
                  </a:solidFill>
                  <a:latin typeface="Poppins"/>
                  <a:ea typeface="Poppins"/>
                  <a:cs typeface="Poppins"/>
                  <a:sym typeface="Poppins"/>
                </a:rPr>
                <a:t>Awarded</a:t>
              </a:r>
              <a:endParaRPr sz="800" dirty="0">
                <a:solidFill>
                  <a:schemeClr val="dk2"/>
                </a:solidFill>
                <a:latin typeface="Poppins"/>
                <a:ea typeface="Poppins"/>
                <a:cs typeface="Poppins"/>
                <a:sym typeface="Poppins"/>
              </a:endParaRPr>
            </a:p>
          </p:txBody>
        </p:sp>
      </p:grpSp>
      <p:grpSp>
        <p:nvGrpSpPr>
          <p:cNvPr id="9" name="Group 8" descr="Bidders have 2 business days to pay. If they pay via wire transfer it may take longer. Once payment is completed, the buyer may contact you to schedule removal. You will receive a copy of the purchaser's receipt with the buyers information. The PPMS status is &quot;Sold (Paid)&quot;.">
            <a:extLst>
              <a:ext uri="{FF2B5EF4-FFF2-40B4-BE49-F238E27FC236}">
                <a16:creationId xmlns:a16="http://schemas.microsoft.com/office/drawing/2014/main" id="{874E2A01-9594-5223-9E94-DA525416C6FB}"/>
              </a:ext>
            </a:extLst>
          </p:cNvPr>
          <p:cNvGrpSpPr/>
          <p:nvPr/>
        </p:nvGrpSpPr>
        <p:grpSpPr>
          <a:xfrm>
            <a:off x="6048899" y="820371"/>
            <a:ext cx="1602900" cy="3686102"/>
            <a:chOff x="6048899" y="820371"/>
            <a:chExt cx="1602900" cy="3686102"/>
          </a:xfrm>
        </p:grpSpPr>
        <p:grpSp>
          <p:nvGrpSpPr>
            <p:cNvPr id="377" name="Google Shape;377;p31"/>
            <p:cNvGrpSpPr/>
            <p:nvPr/>
          </p:nvGrpSpPr>
          <p:grpSpPr>
            <a:xfrm>
              <a:off x="6048899" y="820371"/>
              <a:ext cx="1602900" cy="3686102"/>
              <a:chOff x="1472121" y="2295580"/>
              <a:chExt cx="1602900" cy="2847950"/>
            </a:xfrm>
          </p:grpSpPr>
          <p:sp>
            <p:nvSpPr>
              <p:cNvPr id="378" name="Google Shape;378;p31"/>
              <p:cNvSpPr/>
              <p:nvPr/>
            </p:nvSpPr>
            <p:spPr>
              <a:xfrm>
                <a:off x="1515975" y="2823930"/>
                <a:ext cx="1525500" cy="23196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1515975" y="2295580"/>
                <a:ext cx="1525500" cy="537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txBox="1"/>
              <p:nvPr/>
            </p:nvSpPr>
            <p:spPr>
              <a:xfrm>
                <a:off x="1472121" y="2786640"/>
                <a:ext cx="16029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Poppins"/>
                    <a:ea typeface="Poppins"/>
                    <a:cs typeface="Poppins"/>
                    <a:sym typeface="Poppins"/>
                  </a:rPr>
                  <a:t>When does this occur?</a:t>
                </a:r>
                <a:endParaRPr sz="900" b="1">
                  <a:solidFill>
                    <a:srgbClr val="FFFFFF"/>
                  </a:solidFill>
                  <a:latin typeface="Poppins"/>
                  <a:ea typeface="Poppins"/>
                  <a:cs typeface="Poppins"/>
                  <a:sym typeface="Poppins"/>
                </a:endParaRPr>
              </a:p>
              <a:p>
                <a:pPr marL="0" lvl="0" indent="0" algn="l" rtl="0">
                  <a:spcBef>
                    <a:spcPts val="0"/>
                  </a:spcBef>
                  <a:spcAft>
                    <a:spcPts val="0"/>
                  </a:spcAft>
                  <a:buNone/>
                </a:pPr>
                <a:r>
                  <a:rPr lang="en" sz="800">
                    <a:solidFill>
                      <a:srgbClr val="FFFFFF"/>
                    </a:solidFill>
                    <a:latin typeface="Poppins"/>
                    <a:ea typeface="Poppins"/>
                    <a:cs typeface="Poppins"/>
                    <a:sym typeface="Poppins"/>
                  </a:rPr>
                  <a:t>Bidders have 2 business days to pay. If paying via wire transfer, this may take longer.</a:t>
                </a:r>
                <a:endParaRPr sz="800">
                  <a:solidFill>
                    <a:srgbClr val="FFFFFF"/>
                  </a:solidFill>
                  <a:latin typeface="Poppins"/>
                  <a:ea typeface="Poppins"/>
                  <a:cs typeface="Poppins"/>
                  <a:sym typeface="Poppins"/>
                </a:endParaRPr>
              </a:p>
            </p:txBody>
          </p:sp>
          <p:sp>
            <p:nvSpPr>
              <p:cNvPr id="381" name="Google Shape;381;p31"/>
              <p:cNvSpPr txBox="1"/>
              <p:nvPr/>
            </p:nvSpPr>
            <p:spPr>
              <a:xfrm>
                <a:off x="1482525" y="3436952"/>
                <a:ext cx="1488300" cy="154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dirty="0">
                    <a:solidFill>
                      <a:srgbClr val="FFFFFF"/>
                    </a:solidFill>
                    <a:latin typeface="Poppins"/>
                    <a:ea typeface="Poppins"/>
                    <a:cs typeface="Poppins"/>
                    <a:sym typeface="Poppins"/>
                  </a:rPr>
                  <a:t>What happens?</a:t>
                </a:r>
                <a:endParaRPr sz="900" b="1" dirty="0">
                  <a:solidFill>
                    <a:srgbClr val="FFFFFF"/>
                  </a:solidFill>
                  <a:latin typeface="Poppins"/>
                  <a:ea typeface="Poppins"/>
                  <a:cs typeface="Poppins"/>
                  <a:sym typeface="Poppins"/>
                </a:endParaRPr>
              </a:p>
              <a:p>
                <a:pPr marL="0" lvl="0" indent="0" algn="l" rtl="0">
                  <a:lnSpc>
                    <a:spcPct val="115000"/>
                  </a:lnSpc>
                  <a:spcBef>
                    <a:spcPts val="0"/>
                  </a:spcBef>
                  <a:spcAft>
                    <a:spcPts val="1600"/>
                  </a:spcAft>
                  <a:buNone/>
                </a:pPr>
                <a:r>
                  <a:rPr lang="en" sz="800" dirty="0">
                    <a:solidFill>
                      <a:srgbClr val="FFFFFF"/>
                    </a:solidFill>
                    <a:latin typeface="Poppins"/>
                    <a:ea typeface="Poppins"/>
                    <a:cs typeface="Poppins"/>
                    <a:sym typeface="Poppins"/>
                  </a:rPr>
                  <a:t>The buyer has completed payment and may now contact you to schedule removal. You will receive a copy of the purchaser’s receipt which contains the buyer’s information. </a:t>
                </a:r>
                <a:endParaRPr sz="800" dirty="0">
                  <a:solidFill>
                    <a:srgbClr val="FFFFFF"/>
                  </a:solidFill>
                  <a:latin typeface="Poppins"/>
                  <a:ea typeface="Poppins"/>
                  <a:cs typeface="Poppins"/>
                  <a:sym typeface="Poppins"/>
                </a:endParaRPr>
              </a:p>
            </p:txBody>
          </p:sp>
          <p:sp>
            <p:nvSpPr>
              <p:cNvPr id="382" name="Google Shape;382;p31"/>
              <p:cNvSpPr txBox="1"/>
              <p:nvPr/>
            </p:nvSpPr>
            <p:spPr>
              <a:xfrm>
                <a:off x="1675275" y="2395356"/>
                <a:ext cx="1206900" cy="38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rgbClr val="0C58D3"/>
                    </a:solidFill>
                    <a:latin typeface="Roboto"/>
                    <a:ea typeface="Roboto"/>
                    <a:cs typeface="Roboto"/>
                    <a:sym typeface="Roboto"/>
                  </a:rPr>
                  <a:t>Item(s) Paid </a:t>
                </a:r>
                <a:endParaRPr sz="1000" b="1">
                  <a:solidFill>
                    <a:srgbClr val="0C58D3"/>
                  </a:solidFill>
                  <a:latin typeface="Roboto"/>
                  <a:ea typeface="Roboto"/>
                  <a:cs typeface="Roboto"/>
                  <a:sym typeface="Roboto"/>
                </a:endParaRPr>
              </a:p>
            </p:txBody>
          </p:sp>
          <p:cxnSp>
            <p:nvCxnSpPr>
              <p:cNvPr id="383" name="Google Shape;383;p31"/>
              <p:cNvCxnSpPr/>
              <p:nvPr/>
            </p:nvCxnSpPr>
            <p:spPr>
              <a:xfrm>
                <a:off x="3041499" y="2295580"/>
                <a:ext cx="0" cy="2837400"/>
              </a:xfrm>
              <a:prstGeom prst="straightConnector1">
                <a:avLst/>
              </a:prstGeom>
              <a:noFill/>
              <a:ln w="9525" cap="flat" cmpd="sng">
                <a:solidFill>
                  <a:srgbClr val="A1C3FA"/>
                </a:solidFill>
                <a:prstDash val="dot"/>
                <a:round/>
                <a:headEnd type="none" w="sm" len="sm"/>
                <a:tailEnd type="none" w="sm" len="sm"/>
              </a:ln>
            </p:spPr>
          </p:cxnSp>
        </p:grpSp>
        <p:sp>
          <p:nvSpPr>
            <p:cNvPr id="404" name="Google Shape;404;p31"/>
            <p:cNvSpPr txBox="1"/>
            <p:nvPr/>
          </p:nvSpPr>
          <p:spPr>
            <a:xfrm>
              <a:off x="6092750" y="3531125"/>
              <a:ext cx="1321500" cy="90611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b="1" dirty="0">
                  <a:solidFill>
                    <a:schemeClr val="lt1"/>
                  </a:solidFill>
                  <a:latin typeface="Poppins"/>
                  <a:ea typeface="Poppins"/>
                  <a:cs typeface="Poppins"/>
                  <a:sym typeface="Poppins"/>
                </a:rPr>
                <a:t>PPMS Status:</a:t>
              </a:r>
              <a:r>
                <a:rPr lang="en" sz="900" dirty="0">
                  <a:solidFill>
                    <a:schemeClr val="lt1"/>
                  </a:solidFill>
                  <a:latin typeface="Poppins"/>
                  <a:ea typeface="Poppins"/>
                  <a:cs typeface="Poppins"/>
                  <a:sym typeface="Poppins"/>
                </a:rPr>
                <a:t> </a:t>
              </a:r>
              <a:endParaRPr lang="en-US" sz="800" dirty="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US" sz="800" dirty="0">
                  <a:solidFill>
                    <a:schemeClr val="lt1"/>
                  </a:solidFill>
                  <a:latin typeface="Poppins"/>
                  <a:ea typeface="Poppins"/>
                  <a:cs typeface="Poppins"/>
                  <a:sym typeface="Poppins"/>
                </a:rPr>
                <a:t>Sold (Paid)</a:t>
              </a:r>
              <a:endParaRPr sz="800" dirty="0">
                <a:solidFill>
                  <a:schemeClr val="lt1"/>
                </a:solidFill>
                <a:latin typeface="Poppins"/>
                <a:ea typeface="Poppins"/>
                <a:cs typeface="Poppins"/>
                <a:sym typeface="Poppins"/>
              </a:endParaRPr>
            </a:p>
            <a:p>
              <a:pPr marL="0" lvl="0" indent="0" algn="l" rtl="0">
                <a:spcBef>
                  <a:spcPts val="1600"/>
                </a:spcBef>
                <a:spcAft>
                  <a:spcPts val="0"/>
                </a:spcAft>
                <a:buNone/>
              </a:pPr>
              <a:endParaRPr dirty="0">
                <a:latin typeface="Poppins"/>
                <a:ea typeface="Poppins"/>
                <a:cs typeface="Poppins"/>
                <a:sym typeface="Poppins"/>
              </a:endParaRPr>
            </a:p>
          </p:txBody>
        </p:sp>
      </p:grpSp>
      <p:grpSp>
        <p:nvGrpSpPr>
          <p:cNvPr id="10" name="Group 9" descr="Finally, the buyers have 10 business days to remove. Once the buyer has removed, the custodian should upload a copy of the SIGNED receipt in PPMS (or email to the SCO). The PPMS status will be updated to &quot;Removed.&quot;">
            <a:extLst>
              <a:ext uri="{FF2B5EF4-FFF2-40B4-BE49-F238E27FC236}">
                <a16:creationId xmlns:a16="http://schemas.microsoft.com/office/drawing/2014/main" id="{FCB3A0B6-5E81-62C1-CAE6-731F7CE61AB3}"/>
              </a:ext>
            </a:extLst>
          </p:cNvPr>
          <p:cNvGrpSpPr/>
          <p:nvPr/>
        </p:nvGrpSpPr>
        <p:grpSpPr>
          <a:xfrm>
            <a:off x="7569825" y="820376"/>
            <a:ext cx="1622519" cy="3686102"/>
            <a:chOff x="7569825" y="820376"/>
            <a:chExt cx="1622519" cy="3686102"/>
          </a:xfrm>
        </p:grpSpPr>
        <p:grpSp>
          <p:nvGrpSpPr>
            <p:cNvPr id="384" name="Google Shape;384;p31"/>
            <p:cNvGrpSpPr/>
            <p:nvPr/>
          </p:nvGrpSpPr>
          <p:grpSpPr>
            <a:xfrm>
              <a:off x="7569850" y="820376"/>
              <a:ext cx="1622494" cy="3686102"/>
              <a:chOff x="1467520" y="2295580"/>
              <a:chExt cx="1642200" cy="2847950"/>
            </a:xfrm>
          </p:grpSpPr>
          <p:sp>
            <p:nvSpPr>
              <p:cNvPr id="385" name="Google Shape;385;p31"/>
              <p:cNvSpPr/>
              <p:nvPr/>
            </p:nvSpPr>
            <p:spPr>
              <a:xfrm>
                <a:off x="1515975" y="2823930"/>
                <a:ext cx="15255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1515975" y="2295580"/>
                <a:ext cx="1525500" cy="53700"/>
              </a:xfrm>
              <a:prstGeom prst="rect">
                <a:avLst/>
              </a:prstGeom>
              <a:solidFill>
                <a:srgbClr val="EE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txBox="1"/>
              <p:nvPr/>
            </p:nvSpPr>
            <p:spPr>
              <a:xfrm>
                <a:off x="1467523" y="2777871"/>
                <a:ext cx="1622400" cy="678900"/>
              </a:xfrm>
              <a:prstGeom prst="rect">
                <a:avLst/>
              </a:prstGeom>
              <a:solidFill>
                <a:srgbClr val="EEEAE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chemeClr val="bg2">
                        <a:lumMod val="75000"/>
                      </a:schemeClr>
                    </a:solidFill>
                    <a:latin typeface="Poppins"/>
                    <a:ea typeface="Poppins"/>
                    <a:cs typeface="Poppins"/>
                    <a:sym typeface="Poppins"/>
                  </a:rPr>
                  <a:t>When does this occur? </a:t>
                </a:r>
                <a:r>
                  <a:rPr lang="en" sz="800" dirty="0">
                    <a:solidFill>
                      <a:schemeClr val="bg2">
                        <a:lumMod val="75000"/>
                      </a:schemeClr>
                    </a:solidFill>
                    <a:latin typeface="Poppins"/>
                    <a:ea typeface="Poppins"/>
                    <a:cs typeface="Poppins"/>
                    <a:sym typeface="Poppins"/>
                  </a:rPr>
                  <a:t>Buyers have 10 business days to remove.</a:t>
                </a:r>
                <a:endParaRPr sz="800" dirty="0">
                  <a:solidFill>
                    <a:schemeClr val="bg2">
                      <a:lumMod val="75000"/>
                    </a:schemeClr>
                  </a:solidFill>
                  <a:latin typeface="Poppins"/>
                  <a:ea typeface="Poppins"/>
                  <a:cs typeface="Poppins"/>
                  <a:sym typeface="Poppins"/>
                </a:endParaRPr>
              </a:p>
            </p:txBody>
          </p:sp>
          <p:sp>
            <p:nvSpPr>
              <p:cNvPr id="388" name="Google Shape;388;p31"/>
              <p:cNvSpPr txBox="1"/>
              <p:nvPr/>
            </p:nvSpPr>
            <p:spPr>
              <a:xfrm>
                <a:off x="1467520" y="3456766"/>
                <a:ext cx="1642200" cy="1379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dirty="0">
                    <a:solidFill>
                      <a:schemeClr val="bg2">
                        <a:lumMod val="75000"/>
                      </a:schemeClr>
                    </a:solidFill>
                    <a:latin typeface="Poppins"/>
                    <a:ea typeface="Poppins"/>
                    <a:cs typeface="Poppins"/>
                    <a:sym typeface="Poppins"/>
                  </a:rPr>
                  <a:t>What happens?</a:t>
                </a:r>
                <a:endParaRPr sz="900" b="1" dirty="0">
                  <a:solidFill>
                    <a:schemeClr val="bg2">
                      <a:lumMod val="75000"/>
                    </a:schemeClr>
                  </a:solidFill>
                  <a:latin typeface="Poppins"/>
                  <a:ea typeface="Poppins"/>
                  <a:cs typeface="Poppins"/>
                  <a:sym typeface="Poppins"/>
                </a:endParaRPr>
              </a:p>
              <a:p>
                <a:pPr marL="0" lvl="0" indent="0" algn="l" rtl="0">
                  <a:lnSpc>
                    <a:spcPct val="115000"/>
                  </a:lnSpc>
                  <a:spcBef>
                    <a:spcPts val="0"/>
                  </a:spcBef>
                  <a:spcAft>
                    <a:spcPts val="1600"/>
                  </a:spcAft>
                  <a:buNone/>
                </a:pPr>
                <a:r>
                  <a:rPr lang="en" sz="800" dirty="0">
                    <a:solidFill>
                      <a:schemeClr val="bg2">
                        <a:lumMod val="75000"/>
                      </a:schemeClr>
                    </a:solidFill>
                    <a:latin typeface="Poppins"/>
                    <a:ea typeface="Poppins"/>
                    <a:cs typeface="Poppins"/>
                    <a:sym typeface="Poppins"/>
                  </a:rPr>
                  <a:t>Please notify GSA as soon as the buyer has removed.  You should upload a copy of the SIGNED in PPMS to close out the record. </a:t>
                </a:r>
                <a:endParaRPr sz="800" dirty="0">
                  <a:solidFill>
                    <a:schemeClr val="bg2">
                      <a:lumMod val="75000"/>
                    </a:schemeClr>
                  </a:solidFill>
                  <a:latin typeface="Poppins"/>
                  <a:ea typeface="Poppins"/>
                  <a:cs typeface="Poppins"/>
                  <a:sym typeface="Poppins"/>
                </a:endParaRPr>
              </a:p>
            </p:txBody>
          </p:sp>
          <p:sp>
            <p:nvSpPr>
              <p:cNvPr id="389" name="Google Shape;389;p31"/>
              <p:cNvSpPr txBox="1"/>
              <p:nvPr/>
            </p:nvSpPr>
            <p:spPr>
              <a:xfrm>
                <a:off x="1675263" y="2395365"/>
                <a:ext cx="1206900" cy="38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dirty="0">
                    <a:solidFill>
                      <a:schemeClr val="dk2"/>
                    </a:solidFill>
                    <a:latin typeface="Roboto"/>
                    <a:ea typeface="Roboto"/>
                    <a:cs typeface="Roboto"/>
                    <a:sym typeface="Roboto"/>
                  </a:rPr>
                  <a:t>Item(s) Removed</a:t>
                </a:r>
                <a:endParaRPr sz="1000" b="1" dirty="0">
                  <a:solidFill>
                    <a:schemeClr val="dk2"/>
                  </a:solidFill>
                  <a:latin typeface="Roboto"/>
                  <a:ea typeface="Roboto"/>
                  <a:cs typeface="Roboto"/>
                  <a:sym typeface="Roboto"/>
                </a:endParaRPr>
              </a:p>
            </p:txBody>
          </p:sp>
          <p:cxnSp>
            <p:nvCxnSpPr>
              <p:cNvPr id="390" name="Google Shape;390;p31"/>
              <p:cNvCxnSpPr/>
              <p:nvPr/>
            </p:nvCxnSpPr>
            <p:spPr>
              <a:xfrm>
                <a:off x="3041499" y="2295580"/>
                <a:ext cx="0" cy="2837400"/>
              </a:xfrm>
              <a:prstGeom prst="straightConnector1">
                <a:avLst/>
              </a:prstGeom>
              <a:noFill/>
              <a:ln w="9525" cap="flat" cmpd="sng">
                <a:solidFill>
                  <a:srgbClr val="A1C3FA"/>
                </a:solidFill>
                <a:prstDash val="dot"/>
                <a:round/>
                <a:headEnd type="none" w="sm" len="sm"/>
                <a:tailEnd type="none" w="sm" len="sm"/>
              </a:ln>
            </p:spPr>
          </p:cxnSp>
        </p:grpSp>
        <p:sp>
          <p:nvSpPr>
            <p:cNvPr id="405" name="Google Shape;405;p31"/>
            <p:cNvSpPr txBox="1"/>
            <p:nvPr/>
          </p:nvSpPr>
          <p:spPr>
            <a:xfrm>
              <a:off x="7569825" y="3523575"/>
              <a:ext cx="1321500" cy="69067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900" b="1" dirty="0">
                  <a:solidFill>
                    <a:schemeClr val="accent2"/>
                  </a:solidFill>
                  <a:latin typeface="Poppins"/>
                  <a:ea typeface="Poppins"/>
                  <a:cs typeface="Poppins"/>
                  <a:sym typeface="Poppins"/>
                </a:rPr>
                <a:t>PPMS Status: </a:t>
              </a:r>
              <a:r>
                <a:rPr lang="en" sz="800" dirty="0">
                  <a:solidFill>
                    <a:schemeClr val="accent2"/>
                  </a:solidFill>
                  <a:latin typeface="Poppins"/>
                  <a:ea typeface="Poppins"/>
                  <a:cs typeface="Poppins"/>
                  <a:sym typeface="Poppins"/>
                </a:rPr>
                <a:t>Removed</a:t>
              </a:r>
              <a:endParaRPr dirty="0">
                <a:solidFill>
                  <a:schemeClr val="accent2"/>
                </a:solidFill>
                <a:latin typeface="Poppins"/>
                <a:ea typeface="Poppins"/>
                <a:cs typeface="Poppins"/>
                <a:sym typeface="Poppins"/>
              </a:endParaRPr>
            </a:p>
          </p:txBody>
        </p:sp>
      </p:grpSp>
      <p:sp>
        <p:nvSpPr>
          <p:cNvPr id="393" name="Google Shape;393;p31"/>
          <p:cNvSpPr txBox="1"/>
          <p:nvPr/>
        </p:nvSpPr>
        <p:spPr>
          <a:xfrm>
            <a:off x="-23366" y="4432406"/>
            <a:ext cx="9144000" cy="66938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1000" dirty="0">
                <a:solidFill>
                  <a:schemeClr val="accent1"/>
                </a:solidFill>
                <a:latin typeface="Roboto"/>
                <a:ea typeface="Roboto"/>
                <a:cs typeface="Roboto"/>
                <a:sym typeface="Roboto"/>
              </a:rPr>
              <a:t>Check the current status using PPMS Manage Property (Available – Sold (Paid) status) or PPMS Search Property History (Removed).</a:t>
            </a:r>
            <a:endParaRPr sz="300" dirty="0">
              <a:latin typeface="Roboto"/>
              <a:ea typeface="Roboto"/>
              <a:cs typeface="Roboto"/>
              <a:sym typeface="Roboto"/>
            </a:endParaRPr>
          </a:p>
        </p:txBody>
      </p:sp>
      <p:cxnSp>
        <p:nvCxnSpPr>
          <p:cNvPr id="401" name="Google Shape;401;p31">
            <a:extLst>
              <a:ext uri="{C183D7F6-B498-43B3-948B-1728B52AA6E4}">
                <adec:decorative xmlns:adec="http://schemas.microsoft.com/office/drawing/2017/decorative" val="1"/>
              </a:ext>
            </a:extLst>
          </p:cNvPr>
          <p:cNvCxnSpPr/>
          <p:nvPr/>
        </p:nvCxnSpPr>
        <p:spPr>
          <a:xfrm>
            <a:off x="-28125" y="2346025"/>
            <a:ext cx="9134100" cy="16200"/>
          </a:xfrm>
          <a:prstGeom prst="straightConnector1">
            <a:avLst/>
          </a:prstGeom>
          <a:noFill/>
          <a:ln w="9525" cap="flat" cmpd="sng">
            <a:solidFill>
              <a:schemeClr val="lt1"/>
            </a:solidFill>
            <a:prstDash val="solid"/>
            <a:round/>
            <a:headEnd type="none" w="med" len="med"/>
            <a:tailEnd type="none" w="med" len="med"/>
          </a:ln>
        </p:spPr>
      </p:cxnSp>
      <p:cxnSp>
        <p:nvCxnSpPr>
          <p:cNvPr id="402" name="Google Shape;402;p31">
            <a:extLst>
              <a:ext uri="{C183D7F6-B498-43B3-948B-1728B52AA6E4}">
                <adec:decorative xmlns:adec="http://schemas.microsoft.com/office/drawing/2017/decorative" val="1"/>
              </a:ext>
            </a:extLst>
          </p:cNvPr>
          <p:cNvCxnSpPr/>
          <p:nvPr/>
        </p:nvCxnSpPr>
        <p:spPr>
          <a:xfrm>
            <a:off x="-16125" y="3531125"/>
            <a:ext cx="9110100" cy="16200"/>
          </a:xfrm>
          <a:prstGeom prst="straightConnector1">
            <a:avLst/>
          </a:prstGeom>
          <a:noFill/>
          <a:ln w="9525" cap="flat" cmpd="sng">
            <a:solidFill>
              <a:schemeClr val="lt1"/>
            </a:solidFill>
            <a:prstDash val="solid"/>
            <a:round/>
            <a:headEnd type="none" w="med" len="med"/>
            <a:tailEnd type="none" w="med" len="med"/>
          </a:ln>
        </p:spPr>
      </p:cxnSp>
      <p:sp>
        <p:nvSpPr>
          <p:cNvPr id="355" name="Google Shape;355;p31"/>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4" name="Google Shape;414;p32"/>
          <p:cNvSpPr txBox="1">
            <a:spLocks noGrp="1"/>
          </p:cNvSpPr>
          <p:nvPr>
            <p:ph type="title"/>
          </p:nvPr>
        </p:nvSpPr>
        <p:spPr>
          <a:xfrm>
            <a:off x="231475" y="212175"/>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PPMS Manage Property</a:t>
            </a:r>
            <a:endParaRPr/>
          </a:p>
        </p:txBody>
      </p:sp>
      <p:grpSp>
        <p:nvGrpSpPr>
          <p:cNvPr id="2" name="Group 1" descr="PPMS manage property screen is displayed with properties in sold and awarded status. An arrow points to the hyperlinked item control number, indicating that if you click it and open the data sheet the data sheet will contain a widget with sales details (also shown). The sales details include the Sale Lot Number, Sale Start Date, Sale Status, and GSA POC.">
            <a:extLst>
              <a:ext uri="{FF2B5EF4-FFF2-40B4-BE49-F238E27FC236}">
                <a16:creationId xmlns:a16="http://schemas.microsoft.com/office/drawing/2014/main" id="{DA37133D-E5BC-9AD6-A113-9BD2D9F926C1}"/>
              </a:ext>
            </a:extLst>
          </p:cNvPr>
          <p:cNvGrpSpPr/>
          <p:nvPr/>
        </p:nvGrpSpPr>
        <p:grpSpPr>
          <a:xfrm>
            <a:off x="394900" y="726975"/>
            <a:ext cx="8634800" cy="4416525"/>
            <a:chOff x="394900" y="726975"/>
            <a:chExt cx="8634800" cy="4416525"/>
          </a:xfrm>
        </p:grpSpPr>
        <p:pic>
          <p:nvPicPr>
            <p:cNvPr id="413" name="Google Shape;413;p32" descr="PPMS manage property screen is displayed with properties in sold and awarded status. An arrow points to the hyperlinked item control number, indicating that if you click it and open the data sheet the data sheet will contain a widget with sales details (also shown). The sales details include the Sale Lot Number, Sale Start Date, Sale Status, and GSA POC."/>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4900" y="726975"/>
              <a:ext cx="7872624" cy="3484976"/>
            </a:xfrm>
            <a:prstGeom prst="rect">
              <a:avLst/>
            </a:prstGeom>
            <a:noFill/>
            <a:ln w="9525" cap="flat" cmpd="sng">
              <a:solidFill>
                <a:schemeClr val="dk2"/>
              </a:solidFill>
              <a:prstDash val="solid"/>
              <a:round/>
              <a:headEnd type="none" w="sm" len="sm"/>
              <a:tailEnd type="none" w="sm" len="sm"/>
            </a:ln>
          </p:spPr>
        </p:pic>
        <p:pic>
          <p:nvPicPr>
            <p:cNvPr id="416" name="Google Shape;416;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45986" y="3926750"/>
              <a:ext cx="7483714" cy="1216750"/>
            </a:xfrm>
            <a:prstGeom prst="rect">
              <a:avLst/>
            </a:prstGeom>
            <a:noFill/>
            <a:ln w="9525" cap="flat" cmpd="sng">
              <a:solidFill>
                <a:schemeClr val="dk2"/>
              </a:solidFill>
              <a:prstDash val="solid"/>
              <a:round/>
              <a:headEnd type="none" w="sm" len="sm"/>
              <a:tailEnd type="none" w="sm" len="sm"/>
            </a:ln>
          </p:spPr>
        </p:pic>
        <p:sp>
          <p:nvSpPr>
            <p:cNvPr id="417" name="Google Shape;417;p32"/>
            <p:cNvSpPr/>
            <p:nvPr/>
          </p:nvSpPr>
          <p:spPr>
            <a:xfrm rot="10800000" flipH="1">
              <a:off x="852100" y="3997452"/>
              <a:ext cx="905400" cy="653700"/>
            </a:xfrm>
            <a:prstGeom prst="bentArrow">
              <a:avLst>
                <a:gd name="adj1" fmla="val 25000"/>
                <a:gd name="adj2" fmla="val 40836"/>
                <a:gd name="adj3" fmla="val 47489"/>
                <a:gd name="adj4" fmla="val 45003"/>
              </a:avLst>
            </a:prstGeom>
            <a:solidFill>
              <a:srgbClr val="BD2A3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32"/>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3"/>
          <p:cNvSpPr txBox="1">
            <a:spLocks noGrp="1"/>
          </p:cNvSpPr>
          <p:nvPr>
            <p:ph type="title"/>
          </p:nvPr>
        </p:nvSpPr>
        <p:spPr>
          <a:xfrm>
            <a:off x="89725" y="316375"/>
            <a:ext cx="8131800" cy="73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Will GSA notify me of changes in sale status?</a:t>
            </a:r>
            <a:endParaRPr sz="2800"/>
          </a:p>
        </p:txBody>
      </p:sp>
      <p:sp>
        <p:nvSpPr>
          <p:cNvPr id="424" name="Google Shape;424;p33"/>
          <p:cNvSpPr txBox="1">
            <a:spLocks noGrp="1"/>
          </p:cNvSpPr>
          <p:nvPr>
            <p:ph type="body" idx="1"/>
          </p:nvPr>
        </p:nvSpPr>
        <p:spPr>
          <a:xfrm>
            <a:off x="437125" y="697225"/>
            <a:ext cx="8001600" cy="38514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100">
                <a:latin typeface="Encode Sans Semi Condensed"/>
                <a:ea typeface="Encode Sans Semi Condensed"/>
                <a:cs typeface="Encode Sans Semi Condensed"/>
                <a:sym typeface="Encode Sans Semi Condensed"/>
              </a:rPr>
              <a:t>                           Watch your email for these notices:</a:t>
            </a:r>
            <a:endParaRPr sz="2100">
              <a:latin typeface="Encode Sans Semi Condensed"/>
              <a:ea typeface="Encode Sans Semi Condensed"/>
              <a:cs typeface="Encode Sans Semi Condensed"/>
              <a:sym typeface="Encode Sans Semi Condensed"/>
            </a:endParaRPr>
          </a:p>
          <a:p>
            <a:pPr marL="0" lvl="0" indent="0" algn="l" rtl="0">
              <a:lnSpc>
                <a:spcPct val="115000"/>
              </a:lnSpc>
              <a:spcBef>
                <a:spcPts val="1200"/>
              </a:spcBef>
              <a:spcAft>
                <a:spcPts val="0"/>
              </a:spcAft>
              <a:buNone/>
            </a:pPr>
            <a:endParaRPr sz="2100">
              <a:latin typeface="Encode Sans Semi Condensed"/>
              <a:ea typeface="Encode Sans Semi Condensed"/>
              <a:cs typeface="Encode Sans Semi Condensed"/>
              <a:sym typeface="Encode Sans Semi Condensed"/>
            </a:endParaRPr>
          </a:p>
          <a:p>
            <a:pPr marL="0" lvl="0" indent="0" algn="l" rtl="0">
              <a:lnSpc>
                <a:spcPct val="115000"/>
              </a:lnSpc>
              <a:spcBef>
                <a:spcPts val="1200"/>
              </a:spcBef>
              <a:spcAft>
                <a:spcPts val="0"/>
              </a:spcAft>
              <a:buNone/>
            </a:pPr>
            <a:endParaRPr sz="2100">
              <a:latin typeface="Encode Sans Semi Condensed"/>
              <a:ea typeface="Encode Sans Semi Condensed"/>
              <a:cs typeface="Encode Sans Semi Condensed"/>
              <a:sym typeface="Encode Sans Semi Condensed"/>
            </a:endParaRPr>
          </a:p>
          <a:p>
            <a:pPr marL="457200" lvl="0" indent="0" algn="l" rtl="0">
              <a:lnSpc>
                <a:spcPct val="100000"/>
              </a:lnSpc>
              <a:spcBef>
                <a:spcPts val="1200"/>
              </a:spcBef>
              <a:spcAft>
                <a:spcPts val="0"/>
              </a:spcAft>
              <a:buNone/>
            </a:pPr>
            <a:endParaRPr sz="1500">
              <a:latin typeface="Poppins"/>
              <a:ea typeface="Poppins"/>
              <a:cs typeface="Poppins"/>
              <a:sym typeface="Poppins"/>
            </a:endParaRPr>
          </a:p>
          <a:p>
            <a:pPr marL="457200" lvl="0" indent="0" algn="l" rtl="0">
              <a:lnSpc>
                <a:spcPct val="100000"/>
              </a:lnSpc>
              <a:spcBef>
                <a:spcPts val="1200"/>
              </a:spcBef>
              <a:spcAft>
                <a:spcPts val="0"/>
              </a:spcAft>
              <a:buNone/>
            </a:pPr>
            <a:endParaRPr sz="1500">
              <a:latin typeface="Poppins"/>
              <a:ea typeface="Poppins"/>
              <a:cs typeface="Poppins"/>
              <a:sym typeface="Poppins"/>
            </a:endParaRPr>
          </a:p>
          <a:p>
            <a:pPr marL="457200" lvl="0" indent="0" algn="l" rtl="0">
              <a:lnSpc>
                <a:spcPct val="100000"/>
              </a:lnSpc>
              <a:spcBef>
                <a:spcPts val="1200"/>
              </a:spcBef>
              <a:spcAft>
                <a:spcPts val="0"/>
              </a:spcAft>
              <a:buNone/>
            </a:pPr>
            <a:endParaRPr sz="1500">
              <a:latin typeface="Poppins"/>
              <a:ea typeface="Poppins"/>
              <a:cs typeface="Poppins"/>
              <a:sym typeface="Poppins"/>
            </a:endParaRPr>
          </a:p>
          <a:p>
            <a:pPr marL="0" lvl="0" indent="0" algn="l" rtl="0">
              <a:lnSpc>
                <a:spcPct val="100000"/>
              </a:lnSpc>
              <a:spcBef>
                <a:spcPts val="1200"/>
              </a:spcBef>
              <a:spcAft>
                <a:spcPts val="0"/>
              </a:spcAft>
              <a:buNone/>
            </a:pPr>
            <a:endParaRPr sz="1900" b="1">
              <a:latin typeface="Encode Sans Semi Condensed"/>
              <a:ea typeface="Encode Sans Semi Condensed"/>
              <a:cs typeface="Encode Sans Semi Condensed"/>
              <a:sym typeface="Encode Sans Semi Condensed"/>
            </a:endParaRPr>
          </a:p>
          <a:p>
            <a:pPr marL="0" lvl="0" indent="0" algn="l" rtl="0">
              <a:lnSpc>
                <a:spcPct val="100000"/>
              </a:lnSpc>
              <a:spcBef>
                <a:spcPts val="1200"/>
              </a:spcBef>
              <a:spcAft>
                <a:spcPts val="0"/>
              </a:spcAft>
              <a:buNone/>
            </a:pPr>
            <a:endParaRPr sz="1900" b="1">
              <a:latin typeface="Encode Sans Semi Condensed"/>
              <a:ea typeface="Encode Sans Semi Condensed"/>
              <a:cs typeface="Encode Sans Semi Condensed"/>
              <a:sym typeface="Encode Sans Semi Condensed"/>
            </a:endParaRPr>
          </a:p>
          <a:p>
            <a:pPr marL="0" lvl="0" indent="0" algn="l" rtl="0">
              <a:lnSpc>
                <a:spcPct val="115000"/>
              </a:lnSpc>
              <a:spcBef>
                <a:spcPts val="1200"/>
              </a:spcBef>
              <a:spcAft>
                <a:spcPts val="0"/>
              </a:spcAft>
              <a:buNone/>
            </a:pPr>
            <a:endParaRPr sz="2100" b="1">
              <a:latin typeface="Encode Sans Semi Condensed"/>
              <a:ea typeface="Encode Sans Semi Condensed"/>
              <a:cs typeface="Encode Sans Semi Condensed"/>
              <a:sym typeface="Encode Sans Semi Condensed"/>
            </a:endParaRPr>
          </a:p>
          <a:p>
            <a:pPr marL="0" lvl="0" indent="0" algn="l" rtl="0">
              <a:spcBef>
                <a:spcPts val="1200"/>
              </a:spcBef>
              <a:spcAft>
                <a:spcPts val="0"/>
              </a:spcAft>
              <a:buNone/>
            </a:pPr>
            <a:endParaRPr>
              <a:solidFill>
                <a:srgbClr val="003C71"/>
              </a:solidFill>
              <a:latin typeface="Poppins"/>
              <a:ea typeface="Poppins"/>
              <a:cs typeface="Poppins"/>
              <a:sym typeface="Poppins"/>
            </a:endParaRPr>
          </a:p>
        </p:txBody>
      </p:sp>
      <p:pic>
        <p:nvPicPr>
          <p:cNvPr id="425" name="Google Shape;425;p33">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92200" y="697225"/>
            <a:ext cx="1164267" cy="655300"/>
          </a:xfrm>
          <a:prstGeom prst="rect">
            <a:avLst/>
          </a:prstGeom>
          <a:noFill/>
          <a:ln>
            <a:noFill/>
          </a:ln>
        </p:spPr>
      </p:pic>
      <p:graphicFrame>
        <p:nvGraphicFramePr>
          <p:cNvPr id="426" name="Google Shape;426;p33"/>
          <p:cNvGraphicFramePr/>
          <p:nvPr>
            <p:extLst>
              <p:ext uri="{D42A27DB-BD31-4B8C-83A1-F6EECF244321}">
                <p14:modId xmlns:p14="http://schemas.microsoft.com/office/powerpoint/2010/main" val="112525233"/>
              </p:ext>
            </p:extLst>
          </p:nvPr>
        </p:nvGraphicFramePr>
        <p:xfrm>
          <a:off x="818425" y="1352520"/>
          <a:ext cx="7239000" cy="3537795"/>
        </p:xfrm>
        <a:graphic>
          <a:graphicData uri="http://schemas.openxmlformats.org/drawingml/2006/table">
            <a:tbl>
              <a:tblPr firstRow="1">
                <a:noFill/>
                <a:tableStyleId>{63E40887-6512-4E89-80CE-96F5ADBF3652}</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458200">
                  <a:extLst>
                    <a:ext uri="{9D8B030D-6E8A-4147-A177-3AD203B41FA5}">
                      <a16:colId xmlns:a16="http://schemas.microsoft.com/office/drawing/2014/main" val="20002"/>
                    </a:ext>
                  </a:extLst>
                </a:gridCol>
                <a:gridCol w="2161300">
                  <a:extLst>
                    <a:ext uri="{9D8B030D-6E8A-4147-A177-3AD203B41FA5}">
                      <a16:colId xmlns:a16="http://schemas.microsoft.com/office/drawing/2014/main" val="20003"/>
                    </a:ext>
                  </a:extLst>
                </a:gridCol>
              </a:tblGrid>
              <a:tr h="375750">
                <a:tc>
                  <a:txBody>
                    <a:bodyPr/>
                    <a:lstStyle/>
                    <a:p>
                      <a:pPr marL="0" lvl="0" indent="0" algn="ctr" rtl="0">
                        <a:spcBef>
                          <a:spcPts val="0"/>
                        </a:spcBef>
                        <a:spcAft>
                          <a:spcPts val="0"/>
                        </a:spcAft>
                        <a:buNone/>
                      </a:pPr>
                      <a:r>
                        <a:rPr lang="en" sz="1300" b="1">
                          <a:latin typeface="Poppins"/>
                          <a:ea typeface="Poppins"/>
                          <a:cs typeface="Poppins"/>
                          <a:sym typeface="Poppins"/>
                        </a:rPr>
                        <a:t>Notification</a:t>
                      </a:r>
                      <a:endParaRPr sz="1300" b="1">
                        <a:latin typeface="Poppins"/>
                        <a:ea typeface="Poppins"/>
                        <a:cs typeface="Poppins"/>
                        <a:sym typeface="Poppins"/>
                      </a:endParaRPr>
                    </a:p>
                  </a:txBody>
                  <a:tcPr marL="91425" marR="91425" marT="91425" marB="91425">
                    <a:solidFill>
                      <a:srgbClr val="EFEFEF"/>
                    </a:solidFill>
                  </a:tcPr>
                </a:tc>
                <a:tc>
                  <a:txBody>
                    <a:bodyPr/>
                    <a:lstStyle/>
                    <a:p>
                      <a:pPr marL="0" lvl="0" indent="0" algn="ctr" rtl="0">
                        <a:spcBef>
                          <a:spcPts val="0"/>
                        </a:spcBef>
                        <a:spcAft>
                          <a:spcPts val="0"/>
                        </a:spcAft>
                        <a:buNone/>
                      </a:pPr>
                      <a:r>
                        <a:rPr lang="en" sz="1300" b="1">
                          <a:latin typeface="Poppins"/>
                          <a:ea typeface="Poppins"/>
                          <a:cs typeface="Poppins"/>
                          <a:sym typeface="Poppins"/>
                        </a:rPr>
                        <a:t>When?</a:t>
                      </a:r>
                      <a:endParaRPr sz="1300" b="1">
                        <a:latin typeface="Poppins"/>
                        <a:ea typeface="Poppins"/>
                        <a:cs typeface="Poppins"/>
                        <a:sym typeface="Poppins"/>
                      </a:endParaRPr>
                    </a:p>
                  </a:txBody>
                  <a:tcPr marL="91425" marR="91425" marT="91425" marB="91425">
                    <a:solidFill>
                      <a:srgbClr val="EFEFEF"/>
                    </a:solidFill>
                  </a:tcPr>
                </a:tc>
                <a:tc>
                  <a:txBody>
                    <a:bodyPr/>
                    <a:lstStyle/>
                    <a:p>
                      <a:pPr marL="0" lvl="0" indent="0" algn="ctr" rtl="0">
                        <a:spcBef>
                          <a:spcPts val="0"/>
                        </a:spcBef>
                        <a:spcAft>
                          <a:spcPts val="0"/>
                        </a:spcAft>
                        <a:buNone/>
                      </a:pPr>
                      <a:r>
                        <a:rPr lang="en" sz="1300" b="1">
                          <a:latin typeface="Poppins"/>
                          <a:ea typeface="Poppins"/>
                          <a:cs typeface="Poppins"/>
                          <a:sym typeface="Poppins"/>
                        </a:rPr>
                        <a:t>Who?</a:t>
                      </a:r>
                      <a:endParaRPr sz="1300" b="1">
                        <a:latin typeface="Poppins"/>
                        <a:ea typeface="Poppins"/>
                        <a:cs typeface="Poppins"/>
                        <a:sym typeface="Poppins"/>
                      </a:endParaRPr>
                    </a:p>
                  </a:txBody>
                  <a:tcPr marL="91425" marR="91425" marT="91425" marB="91425">
                    <a:solidFill>
                      <a:srgbClr val="EFEFEF"/>
                    </a:solidFill>
                  </a:tcPr>
                </a:tc>
                <a:tc>
                  <a:txBody>
                    <a:bodyPr/>
                    <a:lstStyle/>
                    <a:p>
                      <a:pPr marL="0" lvl="0" indent="0" algn="ctr" rtl="0">
                        <a:spcBef>
                          <a:spcPts val="0"/>
                        </a:spcBef>
                        <a:spcAft>
                          <a:spcPts val="0"/>
                        </a:spcAft>
                        <a:buNone/>
                      </a:pPr>
                      <a:r>
                        <a:rPr lang="en" sz="1300" b="1">
                          <a:latin typeface="Poppins"/>
                          <a:ea typeface="Poppins"/>
                          <a:cs typeface="Poppins"/>
                          <a:sym typeface="Poppins"/>
                        </a:rPr>
                        <a:t>Why?</a:t>
                      </a:r>
                      <a:endParaRPr sz="1300" b="1">
                        <a:latin typeface="Poppins"/>
                        <a:ea typeface="Poppins"/>
                        <a:cs typeface="Poppins"/>
                        <a:sym typeface="Poppins"/>
                      </a:endParaRPr>
                    </a:p>
                  </a:txBody>
                  <a:tcPr marL="91425" marR="91425" marT="91425" marB="91425">
                    <a:solidFill>
                      <a:srgbClr val="EFEFEF"/>
                    </a:solidFill>
                  </a:tcPr>
                </a:tc>
                <a:extLst>
                  <a:ext uri="{0D108BD9-81ED-4DB2-BD59-A6C34878D82A}">
                    <a16:rowId xmlns:a16="http://schemas.microsoft.com/office/drawing/2014/main" val="10000"/>
                  </a:ext>
                </a:extLst>
              </a:tr>
              <a:tr h="631275">
                <a:tc>
                  <a:txBody>
                    <a:bodyPr/>
                    <a:lstStyle/>
                    <a:p>
                      <a:pPr marL="0" lvl="0" indent="0" algn="ctr" rtl="0">
                        <a:spcBef>
                          <a:spcPts val="0"/>
                        </a:spcBef>
                        <a:spcAft>
                          <a:spcPts val="1200"/>
                        </a:spcAft>
                        <a:buNone/>
                      </a:pPr>
                      <a:r>
                        <a:rPr lang="en" sz="1000" b="1">
                          <a:solidFill>
                            <a:schemeClr val="dk1"/>
                          </a:solidFill>
                          <a:latin typeface="Poppins"/>
                          <a:ea typeface="Poppins"/>
                          <a:cs typeface="Poppins"/>
                          <a:sym typeface="Poppins"/>
                        </a:rPr>
                        <a:t>Available for Sale</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Day 1</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Agency POC and Custodian</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dirty="0">
                          <a:solidFill>
                            <a:schemeClr val="dk1"/>
                          </a:solidFill>
                          <a:latin typeface="Poppins"/>
                          <a:ea typeface="Poppins"/>
                          <a:cs typeface="Poppins"/>
                          <a:sym typeface="Poppins"/>
                        </a:rPr>
                        <a:t>Let’s you know your item has finished screening and is eligible for sale</a:t>
                      </a:r>
                      <a:endParaRPr sz="1000" b="1" dirty="0">
                        <a:solidFill>
                          <a:schemeClr val="dk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631275">
                <a:tc>
                  <a:txBody>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Invitation for Bid (IFB)</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Within two weeks of being available</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Custodian</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You will need to review and approve all details relating to the sale and description.</a:t>
                      </a:r>
                      <a:endParaRPr sz="1000" b="1">
                        <a:solidFill>
                          <a:schemeClr val="dk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r h="931875">
                <a:tc>
                  <a:txBody>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Purchaser’s Receipt</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Sent once the successful bidder pays</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Custodian, ALC POC</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Contains buyer’s information for coordinating removal as well as financial data for reimbursement.</a:t>
                      </a:r>
                      <a:endParaRPr sz="1000" b="1">
                        <a:solidFill>
                          <a:schemeClr val="dk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3"/>
                  </a:ext>
                </a:extLst>
              </a:tr>
              <a:tr h="931875">
                <a:tc>
                  <a:txBody>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Return Disposition Letter</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Anytime during the sales process, but most commonly after a first attempt to sell.</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Agency POC</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1200"/>
                        </a:spcAft>
                        <a:buNone/>
                      </a:pPr>
                      <a:r>
                        <a:rPr lang="en" sz="1000" b="1" dirty="0">
                          <a:solidFill>
                            <a:schemeClr val="dk1"/>
                          </a:solidFill>
                          <a:latin typeface="Poppins"/>
                          <a:ea typeface="Poppins"/>
                          <a:cs typeface="Poppins"/>
                          <a:sym typeface="Poppins"/>
                        </a:rPr>
                        <a:t>Your item has no market value or is too hazardous to sell. Your agency is responsible for ultimate disposition.</a:t>
                      </a:r>
                      <a:endParaRPr sz="1000" b="1" dirty="0">
                        <a:solidFill>
                          <a:schemeClr val="dk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4"/>
                  </a:ext>
                </a:extLst>
              </a:tr>
            </a:tbl>
          </a:graphicData>
        </a:graphic>
      </p:graphicFrame>
      <p:sp>
        <p:nvSpPr>
          <p:cNvPr id="423" name="Google Shape;423;p33"/>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003C71"/>
                </a:solidFill>
              </a:rPr>
              <a:t>What </a:t>
            </a:r>
            <a:r>
              <a:rPr lang="en"/>
              <a:t>if my property doesn’t sell or the buyer defaults</a:t>
            </a:r>
            <a:r>
              <a:rPr lang="en">
                <a:solidFill>
                  <a:srgbClr val="003C71"/>
                </a:solidFill>
              </a:rPr>
              <a:t>?</a:t>
            </a:r>
            <a:endParaRPr>
              <a:solidFill>
                <a:srgbClr val="003C71"/>
              </a:solidFill>
            </a:endParaRPr>
          </a:p>
        </p:txBody>
      </p:sp>
      <p:sp>
        <p:nvSpPr>
          <p:cNvPr id="433" name="Google Shape;433;p34"/>
          <p:cNvSpPr txBox="1">
            <a:spLocks noGrp="1"/>
          </p:cNvSpPr>
          <p:nvPr>
            <p:ph type="body" idx="1"/>
          </p:nvPr>
        </p:nvSpPr>
        <p:spPr>
          <a:xfrm>
            <a:off x="487900" y="1276550"/>
            <a:ext cx="5654700" cy="3380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b="1">
                <a:solidFill>
                  <a:schemeClr val="accent1"/>
                </a:solidFill>
                <a:latin typeface="Encode Sans Semi Condensed"/>
                <a:ea typeface="Encode Sans Semi Condensed"/>
                <a:cs typeface="Encode Sans Semi Condensed"/>
                <a:sym typeface="Encode Sans Semi Condensed"/>
              </a:rPr>
              <a:t>Not every sales goes to plan!</a:t>
            </a:r>
            <a:endParaRPr sz="1500" b="1">
              <a:solidFill>
                <a:schemeClr val="accent1"/>
              </a:solidFill>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endParaRPr sz="1500" b="1">
              <a:solidFill>
                <a:schemeClr val="accent1"/>
              </a:solidFill>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r>
              <a:rPr lang="en" sz="1500" b="1">
                <a:solidFill>
                  <a:schemeClr val="accent1"/>
                </a:solidFill>
                <a:latin typeface="Encode Sans Semi Condensed"/>
                <a:ea typeface="Encode Sans Semi Condensed"/>
                <a:cs typeface="Encode Sans Semi Condensed"/>
                <a:sym typeface="Encode Sans Semi Condensed"/>
              </a:rPr>
              <a:t>Possible Outcomes:</a:t>
            </a:r>
            <a:endParaRPr sz="1500" b="1">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No Bids (no interest in/market for the property)</a:t>
            </a:r>
            <a:endParaRPr sz="1500">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Buyer Default (buyer either didn’t pay or remove the property)</a:t>
            </a:r>
            <a:endParaRPr sz="1500">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Cancellation (the SCO cancelled the initial awarded contract)</a:t>
            </a:r>
            <a:endParaRPr sz="1500">
              <a:solidFill>
                <a:schemeClr val="accent1"/>
              </a:solidFill>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endParaRPr sz="1500">
              <a:solidFill>
                <a:schemeClr val="accent1"/>
              </a:solidFill>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r>
              <a:rPr lang="en" sz="1500" b="1">
                <a:solidFill>
                  <a:schemeClr val="accent1"/>
                </a:solidFill>
                <a:latin typeface="Encode Sans Semi Condensed"/>
                <a:ea typeface="Encode Sans Semi Condensed"/>
                <a:cs typeface="Encode Sans Semi Condensed"/>
                <a:sym typeface="Encode Sans Semi Condensed"/>
              </a:rPr>
              <a:t>Possible Remedies/SCO may:</a:t>
            </a:r>
            <a:endParaRPr sz="1500" b="1">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List for resale (if appropriate)</a:t>
            </a:r>
            <a:endParaRPr sz="1500">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Offer to next highest bidder (if appropriate)</a:t>
            </a:r>
            <a:endParaRPr sz="1500">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Return to the agency for ultimate disposition </a:t>
            </a:r>
            <a:endParaRPr sz="1500">
              <a:solidFill>
                <a:schemeClr val="accent1"/>
              </a:solidFill>
              <a:latin typeface="Encode Sans Semi Condensed"/>
              <a:ea typeface="Encode Sans Semi Condensed"/>
              <a:cs typeface="Encode Sans Semi Condensed"/>
              <a:sym typeface="Encode Sans Semi Condensed"/>
            </a:endParaRPr>
          </a:p>
          <a:p>
            <a:pPr marL="914400" lvl="1"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(consider </a:t>
            </a:r>
            <a:r>
              <a:rPr lang="en" sz="1500" u="sng">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A&amp;D</a:t>
            </a:r>
            <a:r>
              <a:rPr lang="en" sz="1500">
                <a:solidFill>
                  <a:schemeClr val="accent1"/>
                </a:solidFill>
                <a:latin typeface="Encode Sans Semi Condensed"/>
                <a:ea typeface="Encode Sans Semi Condensed"/>
                <a:cs typeface="Encode Sans Semi Condensed"/>
                <a:sym typeface="Encode Sans Semi Condensed"/>
              </a:rPr>
              <a:t>; check with </a:t>
            </a:r>
            <a:r>
              <a:rPr lang="en" sz="1500" u="sng">
                <a:solidFill>
                  <a:srgbClr val="BD2A35"/>
                </a:solidFill>
                <a:latin typeface="Encode Sans Semi Condensed"/>
                <a:ea typeface="Encode Sans Semi Condensed"/>
                <a:cs typeface="Encode Sans Semi Condensed"/>
                <a:sym typeface="Encode Sans Semi Condensed"/>
                <a:hlinkClick r:id="rId4">
                  <a:extLst>
                    <a:ext uri="{A12FA001-AC4F-418D-AE19-62706E023703}">
                      <ahyp:hlinkClr xmlns:ahyp="http://schemas.microsoft.com/office/drawing/2018/hyperlinkcolor" val="tx"/>
                    </a:ext>
                  </a:extLst>
                </a:hlinkClick>
              </a:rPr>
              <a:t>National Utilization Officer</a:t>
            </a:r>
            <a:r>
              <a:rPr lang="en" sz="1500">
                <a:solidFill>
                  <a:schemeClr val="accent1"/>
                </a:solidFill>
                <a:latin typeface="Encode Sans Semi Condensed"/>
                <a:ea typeface="Encode Sans Semi Condensed"/>
                <a:cs typeface="Encode Sans Semi Condensed"/>
                <a:sym typeface="Encode Sans Semi Condensed"/>
              </a:rPr>
              <a:t> for guidance on internal policies)</a:t>
            </a:r>
            <a:endParaRPr sz="1500">
              <a:solidFill>
                <a:schemeClr val="accent1"/>
              </a:solidFill>
              <a:latin typeface="Encode Sans Semi Condensed"/>
              <a:ea typeface="Encode Sans Semi Condensed"/>
              <a:cs typeface="Encode Sans Semi Condensed"/>
              <a:sym typeface="Encode Sans Semi Condensed"/>
            </a:endParaRPr>
          </a:p>
        </p:txBody>
      </p:sp>
      <p:grpSp>
        <p:nvGrpSpPr>
          <p:cNvPr id="2" name="Group 1">
            <a:extLst>
              <a:ext uri="{FF2B5EF4-FFF2-40B4-BE49-F238E27FC236}">
                <a16:creationId xmlns:a16="http://schemas.microsoft.com/office/drawing/2014/main" id="{0CCB41EC-FC67-45F3-66E9-A9B3C1C65129}"/>
              </a:ext>
              <a:ext uri="{C183D7F6-B498-43B3-948B-1728B52AA6E4}">
                <adec:decorative xmlns:adec="http://schemas.microsoft.com/office/drawing/2017/decorative" val="1"/>
              </a:ext>
            </a:extLst>
          </p:cNvPr>
          <p:cNvGrpSpPr/>
          <p:nvPr/>
        </p:nvGrpSpPr>
        <p:grpSpPr>
          <a:xfrm>
            <a:off x="7017250" y="1373530"/>
            <a:ext cx="1573075" cy="3481045"/>
            <a:chOff x="7017250" y="1373530"/>
            <a:chExt cx="1573075" cy="3481045"/>
          </a:xfrm>
        </p:grpSpPr>
        <p:pic>
          <p:nvPicPr>
            <p:cNvPr id="434" name="Google Shape;434;p3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063525" y="2624850"/>
              <a:ext cx="1448050" cy="1037850"/>
            </a:xfrm>
            <a:prstGeom prst="rect">
              <a:avLst/>
            </a:prstGeom>
            <a:noFill/>
            <a:ln>
              <a:noFill/>
            </a:ln>
          </p:spPr>
        </p:pic>
        <p:pic>
          <p:nvPicPr>
            <p:cNvPr id="435" name="Google Shape;435;p3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017250" y="1373530"/>
              <a:ext cx="1494325" cy="960645"/>
            </a:xfrm>
            <a:prstGeom prst="rect">
              <a:avLst/>
            </a:prstGeom>
            <a:noFill/>
            <a:ln>
              <a:noFill/>
            </a:ln>
          </p:spPr>
        </p:pic>
        <p:pic>
          <p:nvPicPr>
            <p:cNvPr id="436" name="Google Shape;436;p3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063525" y="4123700"/>
              <a:ext cx="1526800" cy="730875"/>
            </a:xfrm>
            <a:prstGeom prst="rect">
              <a:avLst/>
            </a:prstGeom>
            <a:noFill/>
            <a:ln>
              <a:noFill/>
            </a:ln>
          </p:spPr>
        </p:pic>
      </p:grpSp>
      <p:sp>
        <p:nvSpPr>
          <p:cNvPr id="432" name="Google Shape;432;p34"/>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txBox="1">
            <a:spLocks noGrp="1"/>
          </p:cNvSpPr>
          <p:nvPr>
            <p:ph type="title"/>
          </p:nvPr>
        </p:nvSpPr>
        <p:spPr>
          <a:xfrm>
            <a:off x="228475" y="115700"/>
            <a:ext cx="8250000" cy="514800"/>
          </a:xfrm>
          <a:prstGeom prst="rect">
            <a:avLst/>
          </a:prstGeom>
        </p:spPr>
        <p:txBody>
          <a:bodyPr spcFirstLastPara="1" wrap="square" lIns="0" tIns="0" rIns="0" bIns="0" anchor="t" anchorCtr="0">
            <a:noAutofit/>
          </a:bodyPr>
          <a:lstStyle/>
          <a:p>
            <a:pPr marL="0" lvl="0" indent="0" algn="l" rtl="0">
              <a:spcBef>
                <a:spcPts val="1200"/>
              </a:spcBef>
              <a:spcAft>
                <a:spcPts val="1200"/>
              </a:spcAft>
              <a:buNone/>
            </a:pPr>
            <a:r>
              <a:rPr lang="en"/>
              <a:t>When can I</a:t>
            </a:r>
            <a:r>
              <a:rPr lang="en">
                <a:solidFill>
                  <a:srgbClr val="003C71"/>
                </a:solidFill>
              </a:rPr>
              <a:t> release </a:t>
            </a:r>
            <a:r>
              <a:rPr lang="en"/>
              <a:t>sold </a:t>
            </a:r>
            <a:r>
              <a:rPr lang="en">
                <a:solidFill>
                  <a:srgbClr val="003C71"/>
                </a:solidFill>
              </a:rPr>
              <a:t>property?</a:t>
            </a:r>
            <a:endParaRPr>
              <a:solidFill>
                <a:srgbClr val="003C71"/>
              </a:solidFill>
            </a:endParaRPr>
          </a:p>
        </p:txBody>
      </p:sp>
      <p:sp>
        <p:nvSpPr>
          <p:cNvPr id="443" name="Google Shape;443;p35"/>
          <p:cNvSpPr txBox="1">
            <a:spLocks noGrp="1"/>
          </p:cNvSpPr>
          <p:nvPr>
            <p:ph type="body" idx="1"/>
          </p:nvPr>
        </p:nvSpPr>
        <p:spPr>
          <a:xfrm>
            <a:off x="447000" y="863638"/>
            <a:ext cx="8250000" cy="3757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a:latin typeface="Encode Sans Semi Condensed"/>
                <a:ea typeface="Encode Sans Semi Condensed"/>
                <a:cs typeface="Encode Sans Semi Condensed"/>
                <a:sym typeface="Encode Sans Semi Condensed"/>
              </a:rPr>
              <a:t>The buyer must present a paid receipt entitled “Purchaser’s Receipt and Authority to Release Property” at the time of removal:</a:t>
            </a:r>
            <a:endParaRPr sz="2200">
              <a:latin typeface="Encode Sans Semi Condensed"/>
              <a:ea typeface="Encode Sans Semi Condensed"/>
              <a:cs typeface="Encode Sans Semi Condensed"/>
              <a:sym typeface="Encode Sans Semi Condensed"/>
            </a:endParaRPr>
          </a:p>
          <a:p>
            <a:pPr marL="457200" lvl="0" indent="-355600" algn="l" rtl="0">
              <a:lnSpc>
                <a:spcPct val="100000"/>
              </a:lnSpc>
              <a:spcBef>
                <a:spcPts val="1200"/>
              </a:spcBef>
              <a:spcAft>
                <a:spcPts val="0"/>
              </a:spcAft>
              <a:buSzPts val="2000"/>
              <a:buFont typeface="Encode Sans Semi Condensed"/>
              <a:buChar char="●"/>
            </a:pPr>
            <a:r>
              <a:rPr lang="en" sz="2000">
                <a:latin typeface="Encode Sans Semi Condensed"/>
                <a:ea typeface="Encode Sans Semi Condensed"/>
                <a:cs typeface="Encode Sans Semi Condensed"/>
                <a:sym typeface="Encode Sans Semi Condensed"/>
              </a:rPr>
              <a:t>If the buyer is removing, they must present you a government-issued photo ID.</a:t>
            </a:r>
            <a:endParaRPr sz="2000">
              <a:latin typeface="Encode Sans Semi Condensed"/>
              <a:ea typeface="Encode Sans Semi Condensed"/>
              <a:cs typeface="Encode Sans Semi Condensed"/>
              <a:sym typeface="Encode Sans Semi Condensed"/>
            </a:endParaRPr>
          </a:p>
          <a:p>
            <a:pPr marL="457200" lvl="0" indent="-355600" algn="l" rtl="0">
              <a:lnSpc>
                <a:spcPct val="100000"/>
              </a:lnSpc>
              <a:spcBef>
                <a:spcPts val="0"/>
              </a:spcBef>
              <a:spcAft>
                <a:spcPts val="0"/>
              </a:spcAft>
              <a:buSzPts val="2000"/>
              <a:buFont typeface="Encode Sans Semi Condensed"/>
              <a:buChar char="●"/>
            </a:pPr>
            <a:r>
              <a:rPr lang="en" sz="2000">
                <a:latin typeface="Encode Sans Semi Condensed"/>
                <a:ea typeface="Encode Sans Semi Condensed"/>
                <a:cs typeface="Encode Sans Semi Condensed"/>
                <a:sym typeface="Encode Sans Semi Condensed"/>
              </a:rPr>
              <a:t>If a 3rd party is removing on behalf of the buyer, they must present an authorization memo and government-issued photo ID.</a:t>
            </a:r>
            <a:endParaRPr sz="2200">
              <a:latin typeface="Encode Sans Semi Condensed"/>
              <a:ea typeface="Encode Sans Semi Condensed"/>
              <a:cs typeface="Encode Sans Semi Condensed"/>
              <a:sym typeface="Encode Sans Semi Condensed"/>
            </a:endParaRPr>
          </a:p>
          <a:p>
            <a:pPr marL="0" lvl="0" indent="0" algn="l" rtl="0">
              <a:lnSpc>
                <a:spcPct val="100000"/>
              </a:lnSpc>
              <a:spcBef>
                <a:spcPts val="1200"/>
              </a:spcBef>
              <a:spcAft>
                <a:spcPts val="0"/>
              </a:spcAft>
              <a:buNone/>
            </a:pPr>
            <a:r>
              <a:rPr lang="en" sz="2200">
                <a:latin typeface="Encode Sans Semi Condensed"/>
                <a:ea typeface="Encode Sans Semi Condensed"/>
                <a:cs typeface="Encode Sans Semi Condensed"/>
                <a:sym typeface="Encode Sans Semi Condensed"/>
              </a:rPr>
              <a:t>They </a:t>
            </a:r>
            <a:r>
              <a:rPr lang="en" sz="2200" b="1">
                <a:latin typeface="Encode Sans Semi Condensed"/>
                <a:ea typeface="Encode Sans Semi Condensed"/>
                <a:cs typeface="Encode Sans Semi Condensed"/>
                <a:sym typeface="Encode Sans Semi Condensed"/>
              </a:rPr>
              <a:t>must sign the purchaser’s receipt and leave it with you</a:t>
            </a:r>
            <a:r>
              <a:rPr lang="en" sz="2200">
                <a:latin typeface="Encode Sans Semi Condensed"/>
                <a:ea typeface="Encode Sans Semi Condensed"/>
                <a:cs typeface="Encode Sans Semi Condensed"/>
                <a:sym typeface="Encode Sans Semi Condensed"/>
              </a:rPr>
              <a:t> as proof that the property was removed.</a:t>
            </a:r>
            <a:endParaRPr sz="2200">
              <a:latin typeface="Encode Sans Semi Condensed"/>
              <a:ea typeface="Encode Sans Semi Condensed"/>
              <a:cs typeface="Encode Sans Semi Condensed"/>
              <a:sym typeface="Encode Sans Semi Condensed"/>
            </a:endParaRPr>
          </a:p>
          <a:p>
            <a:pPr marL="0" lvl="0" indent="457200" algn="l" rtl="0">
              <a:lnSpc>
                <a:spcPct val="100000"/>
              </a:lnSpc>
              <a:spcBef>
                <a:spcPts val="1200"/>
              </a:spcBef>
              <a:spcAft>
                <a:spcPts val="0"/>
              </a:spcAft>
              <a:buNone/>
            </a:pPr>
            <a:endParaRPr sz="2200">
              <a:solidFill>
                <a:srgbClr val="003C71"/>
              </a:solidFill>
              <a:latin typeface="Encode Sans Semi Condensed"/>
              <a:ea typeface="Encode Sans Semi Condensed"/>
              <a:cs typeface="Encode Sans Semi Condensed"/>
              <a:sym typeface="Encode Sans Semi Condensed"/>
            </a:endParaRPr>
          </a:p>
          <a:p>
            <a:pPr marL="0" lvl="0" indent="0" algn="l" rtl="0">
              <a:spcBef>
                <a:spcPts val="1200"/>
              </a:spcBef>
              <a:spcAft>
                <a:spcPts val="0"/>
              </a:spcAft>
              <a:buNone/>
            </a:pPr>
            <a:endParaRPr sz="2200">
              <a:latin typeface="Encode Sans Semi Condensed"/>
              <a:ea typeface="Encode Sans Semi Condensed"/>
              <a:cs typeface="Encode Sans Semi Condensed"/>
              <a:sym typeface="Encode Sans Semi Condensed"/>
            </a:endParaRPr>
          </a:p>
        </p:txBody>
      </p:sp>
      <p:sp>
        <p:nvSpPr>
          <p:cNvPr id="442" name="Google Shape;442;p35"/>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Google Shape;449;p36"/>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Purchaser’s Receipt Example</a:t>
            </a:r>
            <a:endParaRPr/>
          </a:p>
        </p:txBody>
      </p:sp>
      <p:sp>
        <p:nvSpPr>
          <p:cNvPr id="451" name="Google Shape;451;p36"/>
          <p:cNvSpPr txBox="1">
            <a:spLocks noGrp="1"/>
          </p:cNvSpPr>
          <p:nvPr>
            <p:ph type="body" idx="1"/>
          </p:nvPr>
        </p:nvSpPr>
        <p:spPr>
          <a:xfrm>
            <a:off x="4455676" y="3184800"/>
            <a:ext cx="4203300" cy="19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Encode Sans Semi Condensed"/>
                <a:ea typeface="Encode Sans Semi Condensed"/>
                <a:cs typeface="Encode Sans Semi Condensed"/>
                <a:sym typeface="Encode Sans Semi Condensed"/>
              </a:rPr>
              <a:t>Once the buyer has signed the receipt and removed the property, upload the signed receipt in PPMS!</a:t>
            </a:r>
            <a:endParaRPr>
              <a:latin typeface="Encode Sans Semi Condensed"/>
              <a:ea typeface="Encode Sans Semi Condensed"/>
              <a:cs typeface="Encode Sans Semi Condensed"/>
              <a:sym typeface="Encode Sans Semi Condensed"/>
            </a:endParaRPr>
          </a:p>
        </p:txBody>
      </p:sp>
      <p:grpSp>
        <p:nvGrpSpPr>
          <p:cNvPr id="3" name="Group 2" descr="A sample purchaser's receipt is shown. Emphasis is placed on the removal date, located in Box 4 of the receipt, and the signature block for the buyer in Box 7.">
            <a:extLst>
              <a:ext uri="{FF2B5EF4-FFF2-40B4-BE49-F238E27FC236}">
                <a16:creationId xmlns:a16="http://schemas.microsoft.com/office/drawing/2014/main" id="{15168DCA-09D6-98AF-7481-106790FD1481}"/>
              </a:ext>
            </a:extLst>
          </p:cNvPr>
          <p:cNvGrpSpPr/>
          <p:nvPr/>
        </p:nvGrpSpPr>
        <p:grpSpPr>
          <a:xfrm>
            <a:off x="142875" y="694825"/>
            <a:ext cx="8662626" cy="4442351"/>
            <a:chOff x="142875" y="694825"/>
            <a:chExt cx="8662626" cy="4442351"/>
          </a:xfrm>
        </p:grpSpPr>
        <p:pic>
          <p:nvPicPr>
            <p:cNvPr id="448" name="Google Shape;448;p36"/>
            <p:cNvPicPr preferRelativeResize="0"/>
            <p:nvPr/>
          </p:nvPicPr>
          <p:blipFill>
            <a:blip r:embed="rId3">
              <a:alphaModFix/>
            </a:blip>
            <a:stretch>
              <a:fillRect/>
            </a:stretch>
          </p:blipFill>
          <p:spPr>
            <a:xfrm>
              <a:off x="4129101" y="866275"/>
              <a:ext cx="4676400" cy="2002650"/>
            </a:xfrm>
            <a:prstGeom prst="rect">
              <a:avLst/>
            </a:prstGeom>
            <a:noFill/>
            <a:ln>
              <a:noFill/>
            </a:ln>
          </p:spPr>
        </p:pic>
        <p:sp>
          <p:nvSpPr>
            <p:cNvPr id="452" name="Google Shape;452;p36"/>
            <p:cNvSpPr/>
            <p:nvPr/>
          </p:nvSpPr>
          <p:spPr>
            <a:xfrm>
              <a:off x="4223800" y="1533025"/>
              <a:ext cx="3443700" cy="802500"/>
            </a:xfrm>
            <a:prstGeom prst="roundRect">
              <a:avLst>
                <a:gd name="adj" fmla="val 16667"/>
              </a:avLst>
            </a:prstGeom>
            <a:noFill/>
            <a:ln w="28575" cap="flat" cmpd="sng">
              <a:solidFill>
                <a:srgbClr val="BD2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3" name="Google Shape;453;p3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2875" y="694825"/>
              <a:ext cx="3544065" cy="4442351"/>
            </a:xfrm>
            <a:prstGeom prst="rect">
              <a:avLst/>
            </a:prstGeom>
            <a:noFill/>
            <a:ln>
              <a:noFill/>
            </a:ln>
          </p:spPr>
        </p:pic>
        <p:cxnSp>
          <p:nvCxnSpPr>
            <p:cNvPr id="454" name="Google Shape;454;p36"/>
            <p:cNvCxnSpPr/>
            <p:nvPr/>
          </p:nvCxnSpPr>
          <p:spPr>
            <a:xfrm rot="10800000" flipH="1">
              <a:off x="3333750" y="2640325"/>
              <a:ext cx="1133400" cy="762000"/>
            </a:xfrm>
            <a:prstGeom prst="straightConnector1">
              <a:avLst/>
            </a:prstGeom>
            <a:noFill/>
            <a:ln w="9525" cap="flat" cmpd="sng">
              <a:solidFill>
                <a:schemeClr val="dk2"/>
              </a:solidFill>
              <a:prstDash val="solid"/>
              <a:round/>
              <a:headEnd type="none" w="med" len="med"/>
              <a:tailEnd type="triangle" w="med" len="med"/>
            </a:ln>
          </p:spPr>
        </p:cxnSp>
      </p:grpSp>
      <p:sp>
        <p:nvSpPr>
          <p:cNvPr id="450" name="Google Shape;450;p36"/>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0" name="Google Shape;460;p37"/>
          <p:cNvSpPr txBox="1">
            <a:spLocks noGrp="1"/>
          </p:cNvSpPr>
          <p:nvPr>
            <p:ph type="title"/>
          </p:nvPr>
        </p:nvSpPr>
        <p:spPr>
          <a:xfrm>
            <a:off x="221350" y="296125"/>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are the buyer’s responsibilities?</a:t>
            </a:r>
            <a:endParaRPr>
              <a:latin typeface="Poppins"/>
              <a:ea typeface="Poppins"/>
              <a:cs typeface="Poppins"/>
              <a:sym typeface="Poppins"/>
            </a:endParaRPr>
          </a:p>
        </p:txBody>
      </p:sp>
      <p:sp>
        <p:nvSpPr>
          <p:cNvPr id="459" name="Google Shape;459;p37"/>
          <p:cNvSpPr txBox="1">
            <a:spLocks noGrp="1"/>
          </p:cNvSpPr>
          <p:nvPr>
            <p:ph type="body" idx="1"/>
          </p:nvPr>
        </p:nvSpPr>
        <p:spPr>
          <a:xfrm>
            <a:off x="-30150" y="810925"/>
            <a:ext cx="5700900" cy="3679200"/>
          </a:xfrm>
          <a:prstGeom prst="rect">
            <a:avLst/>
          </a:prstGeom>
        </p:spPr>
        <p:txBody>
          <a:bodyPr spcFirstLastPara="1" wrap="square" lIns="91425" tIns="91425" rIns="91425" bIns="91425" anchor="ctr" anchorCtr="0">
            <a:noAutofit/>
          </a:bodyPr>
          <a:lstStyle/>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Pay for the property within 2 business days.</a:t>
            </a:r>
            <a:endParaRPr sz="1900">
              <a:latin typeface="Encode Sans Semi Condensed"/>
              <a:ea typeface="Encode Sans Semi Condensed"/>
              <a:cs typeface="Encode Sans Semi Condensed"/>
              <a:sym typeface="Encode Sans Semi Condensed"/>
            </a:endParaRPr>
          </a:p>
          <a:p>
            <a:pPr marL="0" lvl="0" indent="0" algn="l" rtl="0">
              <a:lnSpc>
                <a:spcPct val="115000"/>
              </a:lnSpc>
              <a:spcBef>
                <a:spcPts val="0"/>
              </a:spcBef>
              <a:spcAft>
                <a:spcPts val="0"/>
              </a:spcAft>
              <a:buNone/>
            </a:pP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Remove property within 10 business days.</a:t>
            </a:r>
            <a:endParaRPr sz="1900">
              <a:latin typeface="Encode Sans Semi Condensed"/>
              <a:ea typeface="Encode Sans Semi Condensed"/>
              <a:cs typeface="Encode Sans Semi Condensed"/>
              <a:sym typeface="Encode Sans Semi Condensed"/>
            </a:endParaRPr>
          </a:p>
          <a:p>
            <a:pPr marL="914400" lvl="1" indent="-323850" algn="l" rtl="0">
              <a:lnSpc>
                <a:spcPct val="115000"/>
              </a:lnSpc>
              <a:spcBef>
                <a:spcPts val="0"/>
              </a:spcBef>
              <a:spcAft>
                <a:spcPts val="0"/>
              </a:spcAft>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The buyer has 10 business days from the date of award to remove property. If an extension is needed, the buyer must contact the SCO.</a:t>
            </a:r>
            <a:endParaRPr sz="1500">
              <a:solidFill>
                <a:schemeClr val="accent1"/>
              </a:solidFill>
              <a:latin typeface="Encode Sans Semi Condensed"/>
              <a:ea typeface="Encode Sans Semi Condensed"/>
              <a:cs typeface="Encode Sans Semi Condensed"/>
              <a:sym typeface="Encode Sans Semi Condensed"/>
            </a:endParaRPr>
          </a:p>
          <a:p>
            <a:pPr marL="914400" lvl="0" indent="0" algn="l" rtl="0">
              <a:lnSpc>
                <a:spcPct val="115000"/>
              </a:lnSpc>
              <a:spcBef>
                <a:spcPts val="0"/>
              </a:spcBef>
              <a:spcAft>
                <a:spcPts val="0"/>
              </a:spcAft>
              <a:buNone/>
            </a:pPr>
            <a:endParaRPr sz="1500">
              <a:solidFill>
                <a:schemeClr val="accent1"/>
              </a:solidFill>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Arrange and pay for complete removal, including: </a:t>
            </a:r>
            <a:endParaRPr sz="1900">
              <a:latin typeface="Encode Sans Semi Condensed"/>
              <a:ea typeface="Encode Sans Semi Condensed"/>
              <a:cs typeface="Encode Sans Semi Condensed"/>
              <a:sym typeface="Encode Sans Semi Condensed"/>
            </a:endParaRPr>
          </a:p>
          <a:p>
            <a:pPr marL="914400" lvl="1" indent="-323850" algn="l" rtl="0">
              <a:lnSpc>
                <a:spcPct val="115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All tools &amp; personnel required for disassembly (if required), packing, and removal.</a:t>
            </a:r>
            <a:endParaRPr sz="1500">
              <a:latin typeface="Encode Sans Semi Condensed"/>
              <a:ea typeface="Encode Sans Semi Condensed"/>
              <a:cs typeface="Encode Sans Semi Condensed"/>
              <a:sym typeface="Encode Sans Semi Condensed"/>
            </a:endParaRPr>
          </a:p>
          <a:p>
            <a:pPr marL="914400" lvl="1" indent="-323850" algn="l" rtl="0">
              <a:lnSpc>
                <a:spcPct val="115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Packing, shipping and transportation costs</a:t>
            </a:r>
            <a:endParaRPr sz="2200">
              <a:latin typeface="Encode Sans Semi Condensed"/>
              <a:ea typeface="Encode Sans Semi Condensed"/>
              <a:cs typeface="Encode Sans Semi Condensed"/>
              <a:sym typeface="Encode Sans Semi Condensed"/>
            </a:endParaRPr>
          </a:p>
        </p:txBody>
      </p:sp>
      <p:sp>
        <p:nvSpPr>
          <p:cNvPr id="461" name="Google Shape;461;p37"/>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2" name="Group 1">
            <a:extLst>
              <a:ext uri="{FF2B5EF4-FFF2-40B4-BE49-F238E27FC236}">
                <a16:creationId xmlns:a16="http://schemas.microsoft.com/office/drawing/2014/main" id="{3EAEEB77-3A1B-53E4-57C6-39723260F39E}"/>
              </a:ext>
              <a:ext uri="{C183D7F6-B498-43B3-948B-1728B52AA6E4}">
                <adec:decorative xmlns:adec="http://schemas.microsoft.com/office/drawing/2017/decorative" val="1"/>
              </a:ext>
            </a:extLst>
          </p:cNvPr>
          <p:cNvGrpSpPr/>
          <p:nvPr/>
        </p:nvGrpSpPr>
        <p:grpSpPr>
          <a:xfrm>
            <a:off x="5747775" y="1125150"/>
            <a:ext cx="3251251" cy="3629999"/>
            <a:chOff x="5747775" y="1125150"/>
            <a:chExt cx="3251251" cy="3629999"/>
          </a:xfrm>
        </p:grpSpPr>
        <p:pic>
          <p:nvPicPr>
            <p:cNvPr id="462" name="Google Shape;462;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47775" y="2950050"/>
              <a:ext cx="3251251" cy="1805099"/>
            </a:xfrm>
            <a:prstGeom prst="rect">
              <a:avLst/>
            </a:prstGeom>
            <a:noFill/>
            <a:ln>
              <a:noFill/>
            </a:ln>
          </p:spPr>
        </p:pic>
        <p:pic>
          <p:nvPicPr>
            <p:cNvPr id="463" name="Google Shape;463;p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51550" y="1721127"/>
              <a:ext cx="1413901" cy="1246349"/>
            </a:xfrm>
            <a:prstGeom prst="rect">
              <a:avLst/>
            </a:prstGeom>
            <a:noFill/>
            <a:ln>
              <a:noFill/>
            </a:ln>
          </p:spPr>
        </p:pic>
        <p:sp>
          <p:nvSpPr>
            <p:cNvPr id="464" name="Google Shape;464;p37"/>
            <p:cNvSpPr txBox="1"/>
            <p:nvPr/>
          </p:nvSpPr>
          <p:spPr>
            <a:xfrm>
              <a:off x="6221100" y="3281700"/>
              <a:ext cx="1413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EEEAEA"/>
                  </a:solidFill>
                  <a:latin typeface="Poppins"/>
                  <a:ea typeface="Poppins"/>
                  <a:cs typeface="Poppins"/>
                  <a:sym typeface="Poppins"/>
                </a:rPr>
                <a:t>Packing &amp;</a:t>
              </a:r>
              <a:endParaRPr>
                <a:solidFill>
                  <a:srgbClr val="EEEAEA"/>
                </a:solidFill>
                <a:latin typeface="Poppins"/>
                <a:ea typeface="Poppins"/>
                <a:cs typeface="Poppins"/>
                <a:sym typeface="Poppins"/>
              </a:endParaRPr>
            </a:p>
            <a:p>
              <a:pPr marL="0" lvl="0" indent="0" algn="l" rtl="0">
                <a:spcBef>
                  <a:spcPts val="0"/>
                </a:spcBef>
                <a:spcAft>
                  <a:spcPts val="0"/>
                </a:spcAft>
                <a:buNone/>
              </a:pPr>
              <a:r>
                <a:rPr lang="en">
                  <a:solidFill>
                    <a:srgbClr val="EEEAEA"/>
                  </a:solidFill>
                  <a:latin typeface="Poppins"/>
                  <a:ea typeface="Poppins"/>
                  <a:cs typeface="Poppins"/>
                  <a:sym typeface="Poppins"/>
                </a:rPr>
                <a:t>Shipping Co.</a:t>
              </a:r>
              <a:endParaRPr>
                <a:solidFill>
                  <a:srgbClr val="EEEAEA"/>
                </a:solidFill>
                <a:latin typeface="Poppins"/>
                <a:ea typeface="Poppins"/>
                <a:cs typeface="Poppins"/>
                <a:sym typeface="Poppins"/>
              </a:endParaRPr>
            </a:p>
          </p:txBody>
        </p:sp>
        <p:pic>
          <p:nvPicPr>
            <p:cNvPr id="465" name="Google Shape;465;p3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76375" y="1125150"/>
              <a:ext cx="1184100" cy="184232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38"/>
          <p:cNvSpPr txBox="1">
            <a:spLocks noGrp="1"/>
          </p:cNvSpPr>
          <p:nvPr>
            <p:ph type="title"/>
          </p:nvPr>
        </p:nvSpPr>
        <p:spPr>
          <a:xfrm>
            <a:off x="221350" y="296125"/>
            <a:ext cx="80655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What if the buyer doesn’t pick up the item?</a:t>
            </a:r>
            <a:endParaRPr sz="2800">
              <a:latin typeface="Poppins"/>
              <a:ea typeface="Poppins"/>
              <a:cs typeface="Poppins"/>
              <a:sym typeface="Poppins"/>
            </a:endParaRPr>
          </a:p>
        </p:txBody>
      </p:sp>
      <p:sp>
        <p:nvSpPr>
          <p:cNvPr id="470" name="Google Shape;470;p38"/>
          <p:cNvSpPr txBox="1">
            <a:spLocks noGrp="1"/>
          </p:cNvSpPr>
          <p:nvPr>
            <p:ph type="body" idx="1"/>
          </p:nvPr>
        </p:nvSpPr>
        <p:spPr>
          <a:xfrm>
            <a:off x="221350" y="1233600"/>
            <a:ext cx="5449500" cy="3256500"/>
          </a:xfrm>
          <a:prstGeom prst="rect">
            <a:avLst/>
          </a:prstGeom>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SzPts val="2400"/>
              <a:buFont typeface="Encode Sans Semi Condensed"/>
              <a:buChar char="●"/>
            </a:pPr>
            <a:r>
              <a:rPr lang="en" sz="2400">
                <a:latin typeface="Encode Sans Semi Condensed"/>
                <a:ea typeface="Encode Sans Semi Condensed"/>
                <a:cs typeface="Encode Sans Semi Condensed"/>
                <a:sym typeface="Encode Sans Semi Condensed"/>
              </a:rPr>
              <a:t>Notify your GSA SCO, who will discuss options with you: </a:t>
            </a:r>
            <a:endParaRPr sz="2400">
              <a:latin typeface="Encode Sans Semi Condensed"/>
              <a:ea typeface="Encode Sans Semi Condensed"/>
              <a:cs typeface="Encode Sans Semi Condensed"/>
              <a:sym typeface="Encode Sans Semi Condensed"/>
            </a:endParaRPr>
          </a:p>
          <a:p>
            <a:pPr marL="914400" lvl="1" indent="-381000" algn="l" rtl="0">
              <a:lnSpc>
                <a:spcPct val="115000"/>
              </a:lnSpc>
              <a:spcBef>
                <a:spcPts val="0"/>
              </a:spcBef>
              <a:spcAft>
                <a:spcPts val="0"/>
              </a:spcAft>
              <a:buSzPts val="2400"/>
              <a:buFont typeface="Encode Sans Semi Condensed"/>
              <a:buChar char="○"/>
            </a:pPr>
            <a:r>
              <a:rPr lang="en" sz="2400">
                <a:latin typeface="Encode Sans Semi Condensed"/>
                <a:ea typeface="Encode Sans Semi Condensed"/>
                <a:cs typeface="Encode Sans Semi Condensed"/>
                <a:sym typeface="Encode Sans Semi Condensed"/>
              </a:rPr>
              <a:t>Grant an extension</a:t>
            </a:r>
            <a:endParaRPr sz="2400">
              <a:latin typeface="Encode Sans Semi Condensed"/>
              <a:ea typeface="Encode Sans Semi Condensed"/>
              <a:cs typeface="Encode Sans Semi Condensed"/>
              <a:sym typeface="Encode Sans Semi Condensed"/>
            </a:endParaRPr>
          </a:p>
          <a:p>
            <a:pPr marL="914400" lvl="1" indent="-381000" algn="l" rtl="0">
              <a:lnSpc>
                <a:spcPct val="115000"/>
              </a:lnSpc>
              <a:spcBef>
                <a:spcPts val="0"/>
              </a:spcBef>
              <a:spcAft>
                <a:spcPts val="0"/>
              </a:spcAft>
              <a:buSzPts val="2400"/>
              <a:buFont typeface="Encode Sans Semi Condensed"/>
              <a:buChar char="○"/>
            </a:pPr>
            <a:r>
              <a:rPr lang="en" sz="2400">
                <a:latin typeface="Encode Sans Semi Condensed"/>
                <a:ea typeface="Encode Sans Semi Condensed"/>
                <a:cs typeface="Encode Sans Semi Condensed"/>
                <a:sym typeface="Encode Sans Semi Condensed"/>
              </a:rPr>
              <a:t>Default the bidder</a:t>
            </a:r>
            <a:endParaRPr sz="2400">
              <a:latin typeface="Encode Sans Semi Condensed"/>
              <a:ea typeface="Encode Sans Semi Condensed"/>
              <a:cs typeface="Encode Sans Semi Condensed"/>
              <a:sym typeface="Encode Sans Semi Condensed"/>
            </a:endParaRPr>
          </a:p>
          <a:p>
            <a:pPr marL="457200" lvl="0" indent="-381000" algn="l" rtl="0">
              <a:lnSpc>
                <a:spcPct val="115000"/>
              </a:lnSpc>
              <a:spcBef>
                <a:spcPts val="0"/>
              </a:spcBef>
              <a:spcAft>
                <a:spcPts val="0"/>
              </a:spcAft>
              <a:buSzPts val="2400"/>
              <a:buFont typeface="Encode Sans Semi Condensed"/>
              <a:buChar char="●"/>
            </a:pPr>
            <a:r>
              <a:rPr lang="en" sz="2400">
                <a:latin typeface="Encode Sans Semi Condensed"/>
                <a:ea typeface="Encode Sans Semi Condensed"/>
                <a:cs typeface="Encode Sans Semi Condensed"/>
                <a:sym typeface="Encode Sans Semi Condensed"/>
              </a:rPr>
              <a:t>Partial removal is considered non-removal - we still want to know!</a:t>
            </a:r>
            <a:endParaRPr sz="2400">
              <a:latin typeface="Encode Sans Semi Condensed"/>
              <a:ea typeface="Encode Sans Semi Condensed"/>
              <a:cs typeface="Encode Sans Semi Condensed"/>
              <a:sym typeface="Encode Sans Semi Condensed"/>
            </a:endParaRPr>
          </a:p>
        </p:txBody>
      </p:sp>
      <p:sp>
        <p:nvSpPr>
          <p:cNvPr id="472" name="Google Shape;472;p38"/>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2" name="Group 1">
            <a:extLst>
              <a:ext uri="{FF2B5EF4-FFF2-40B4-BE49-F238E27FC236}">
                <a16:creationId xmlns:a16="http://schemas.microsoft.com/office/drawing/2014/main" id="{EF548B64-EE33-FEDC-8DB4-86926ECB0169}"/>
              </a:ext>
              <a:ext uri="{C183D7F6-B498-43B3-948B-1728B52AA6E4}">
                <adec:decorative xmlns:adec="http://schemas.microsoft.com/office/drawing/2017/decorative" val="1"/>
              </a:ext>
            </a:extLst>
          </p:cNvPr>
          <p:cNvGrpSpPr/>
          <p:nvPr/>
        </p:nvGrpSpPr>
        <p:grpSpPr>
          <a:xfrm>
            <a:off x="5756675" y="1030748"/>
            <a:ext cx="3311018" cy="3424901"/>
            <a:chOff x="5756675" y="1030748"/>
            <a:chExt cx="3311018" cy="3424901"/>
          </a:xfrm>
        </p:grpSpPr>
        <p:pic>
          <p:nvPicPr>
            <p:cNvPr id="473" name="Google Shape;473;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56675" y="1030748"/>
              <a:ext cx="1214301" cy="3348706"/>
            </a:xfrm>
            <a:prstGeom prst="rect">
              <a:avLst/>
            </a:prstGeom>
            <a:noFill/>
            <a:ln>
              <a:noFill/>
            </a:ln>
          </p:spPr>
        </p:pic>
        <p:pic>
          <p:nvPicPr>
            <p:cNvPr id="474" name="Google Shape;474;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94775" y="2711987"/>
              <a:ext cx="2172918" cy="1743662"/>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9"/>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Terms &amp; Conditions: Removal</a:t>
            </a:r>
            <a:endParaRPr/>
          </a:p>
        </p:txBody>
      </p:sp>
      <p:sp>
        <p:nvSpPr>
          <p:cNvPr id="481" name="Google Shape;481;p39"/>
          <p:cNvSpPr txBox="1">
            <a:spLocks noGrp="1"/>
          </p:cNvSpPr>
          <p:nvPr>
            <p:ph type="body" idx="1"/>
          </p:nvPr>
        </p:nvSpPr>
        <p:spPr>
          <a:xfrm>
            <a:off x="231475" y="955925"/>
            <a:ext cx="8147100" cy="28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Bidders can’t bid unless they agree to the Ts &amp; Cs, which include </a:t>
            </a:r>
            <a:r>
              <a:rPr lang="en" b="1">
                <a:latin typeface="Encode Sans Semi Condensed"/>
                <a:ea typeface="Encode Sans Semi Condensed"/>
                <a:cs typeface="Encode Sans Semi Condensed"/>
                <a:sym typeface="Encode Sans Semi Condensed"/>
              </a:rPr>
              <a:t>removal</a:t>
            </a:r>
            <a:r>
              <a:rPr lang="en"/>
              <a:t> conditions!</a:t>
            </a:r>
            <a:endParaRPr/>
          </a:p>
        </p:txBody>
      </p:sp>
      <p:grpSp>
        <p:nvGrpSpPr>
          <p:cNvPr id="2" name="Group 1" descr="Screenshots of the terms and conditions are shown. The removal conditions are highlighted, which include that successful bidders are responsible for packing, loading, and removal of property.">
            <a:extLst>
              <a:ext uri="{FF2B5EF4-FFF2-40B4-BE49-F238E27FC236}">
                <a16:creationId xmlns:a16="http://schemas.microsoft.com/office/drawing/2014/main" id="{E332858B-524A-280E-46B5-AFE804372B7E}"/>
              </a:ext>
            </a:extLst>
          </p:cNvPr>
          <p:cNvGrpSpPr/>
          <p:nvPr/>
        </p:nvGrpSpPr>
        <p:grpSpPr>
          <a:xfrm>
            <a:off x="152400" y="1847350"/>
            <a:ext cx="8839201" cy="2610675"/>
            <a:chOff x="152400" y="1847350"/>
            <a:chExt cx="8839201" cy="2610675"/>
          </a:xfrm>
        </p:grpSpPr>
        <p:grpSp>
          <p:nvGrpSpPr>
            <p:cNvPr id="482" name="Google Shape;482;p39"/>
            <p:cNvGrpSpPr/>
            <p:nvPr/>
          </p:nvGrpSpPr>
          <p:grpSpPr>
            <a:xfrm>
              <a:off x="152400" y="1847350"/>
              <a:ext cx="8839201" cy="2610675"/>
              <a:chOff x="152400" y="780550"/>
              <a:chExt cx="8839201" cy="2610675"/>
            </a:xfrm>
          </p:grpSpPr>
          <p:pic>
            <p:nvPicPr>
              <p:cNvPr id="483" name="Google Shape;483;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780550"/>
                <a:ext cx="8839201" cy="885324"/>
              </a:xfrm>
              <a:prstGeom prst="rect">
                <a:avLst/>
              </a:prstGeom>
              <a:noFill/>
              <a:ln w="9525" cap="flat" cmpd="sng">
                <a:solidFill>
                  <a:srgbClr val="000000"/>
                </a:solidFill>
                <a:prstDash val="solid"/>
                <a:round/>
                <a:headEnd type="none" w="sm" len="sm"/>
                <a:tailEnd type="none" w="sm" len="sm"/>
              </a:ln>
            </p:spPr>
          </p:pic>
          <p:pic>
            <p:nvPicPr>
              <p:cNvPr id="484" name="Google Shape;484;p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00" y="1752250"/>
                <a:ext cx="8839201" cy="1638975"/>
              </a:xfrm>
              <a:prstGeom prst="rect">
                <a:avLst/>
              </a:prstGeom>
              <a:noFill/>
              <a:ln w="9525" cap="flat" cmpd="sng">
                <a:solidFill>
                  <a:schemeClr val="dk2"/>
                </a:solidFill>
                <a:prstDash val="solid"/>
                <a:round/>
                <a:headEnd type="none" w="sm" len="sm"/>
                <a:tailEnd type="none" w="sm" len="sm"/>
              </a:ln>
            </p:spPr>
          </p:pic>
        </p:grpSp>
        <p:sp>
          <p:nvSpPr>
            <p:cNvPr id="485" name="Google Shape;485;p39"/>
            <p:cNvSpPr/>
            <p:nvPr/>
          </p:nvSpPr>
          <p:spPr>
            <a:xfrm>
              <a:off x="4076650" y="3860275"/>
              <a:ext cx="4882200" cy="171600"/>
            </a:xfrm>
            <a:prstGeom prst="rect">
              <a:avLst/>
            </a:prstGeom>
            <a:solidFill>
              <a:srgbClr val="F9FC29">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a:off x="152400" y="4002300"/>
              <a:ext cx="2829000" cy="171600"/>
            </a:xfrm>
            <a:prstGeom prst="rect">
              <a:avLst/>
            </a:prstGeom>
            <a:solidFill>
              <a:srgbClr val="F9FC29">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9"/>
            <p:cNvSpPr/>
            <p:nvPr/>
          </p:nvSpPr>
          <p:spPr>
            <a:xfrm>
              <a:off x="2576475" y="3712625"/>
              <a:ext cx="6056400" cy="147600"/>
            </a:xfrm>
            <a:prstGeom prst="rect">
              <a:avLst/>
            </a:prstGeom>
            <a:solidFill>
              <a:srgbClr val="F9FC29">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39"/>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is Personal Property?</a:t>
            </a:r>
            <a:endParaRPr/>
          </a:p>
        </p:txBody>
      </p:sp>
      <p:sp>
        <p:nvSpPr>
          <p:cNvPr id="266" name="Google Shape;266;p22"/>
          <p:cNvSpPr txBox="1">
            <a:spLocks noGrp="1"/>
          </p:cNvSpPr>
          <p:nvPr>
            <p:ph type="body" idx="1"/>
          </p:nvPr>
        </p:nvSpPr>
        <p:spPr>
          <a:xfrm>
            <a:off x="285400" y="927275"/>
            <a:ext cx="8300700" cy="346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Encode Sans Semi Condensed"/>
                <a:ea typeface="Encode Sans Semi Condensed"/>
                <a:cs typeface="Encode Sans Semi Condensed"/>
                <a:sym typeface="Encode Sans Semi Condensed"/>
              </a:rPr>
              <a:t>Any property except real property and certain DoD vessels. Includes:</a:t>
            </a:r>
            <a:endParaRPr>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endParaRPr sz="10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Office furniture &amp; equipment</a:t>
            </a:r>
            <a:endParaRPr sz="23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Medical equipment</a:t>
            </a:r>
            <a:endParaRPr sz="23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Heavy machinery</a:t>
            </a:r>
            <a:endParaRPr sz="23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Most vessels</a:t>
            </a:r>
            <a:endParaRPr sz="23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Vehicles</a:t>
            </a:r>
            <a:endParaRPr sz="23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Aircraft</a:t>
            </a:r>
            <a:endParaRPr sz="2300">
              <a:latin typeface="Encode Sans Semi Condensed"/>
              <a:ea typeface="Encode Sans Semi Condensed"/>
              <a:cs typeface="Encode Sans Semi Condensed"/>
              <a:sym typeface="Encode Sans Semi Condensed"/>
            </a:endParaRPr>
          </a:p>
        </p:txBody>
      </p:sp>
      <p:grpSp>
        <p:nvGrpSpPr>
          <p:cNvPr id="2" name="Group 1" descr="Pictures of a small propeller plane and a coast guard vessel (both examples of personal property)">
            <a:extLst>
              <a:ext uri="{FF2B5EF4-FFF2-40B4-BE49-F238E27FC236}">
                <a16:creationId xmlns:a16="http://schemas.microsoft.com/office/drawing/2014/main" id="{8C00B9C9-810A-D968-15DD-BA767D83792B}"/>
              </a:ext>
            </a:extLst>
          </p:cNvPr>
          <p:cNvGrpSpPr/>
          <p:nvPr/>
        </p:nvGrpSpPr>
        <p:grpSpPr>
          <a:xfrm>
            <a:off x="4620950" y="1646012"/>
            <a:ext cx="4234900" cy="2953063"/>
            <a:chOff x="4620950" y="1646012"/>
            <a:chExt cx="4234900" cy="2953063"/>
          </a:xfrm>
        </p:grpSpPr>
        <p:pic>
          <p:nvPicPr>
            <p:cNvPr id="267" name="Google Shape;267;p22">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08325" y="1646012"/>
              <a:ext cx="2247525" cy="2038295"/>
            </a:xfrm>
            <a:prstGeom prst="rect">
              <a:avLst/>
            </a:prstGeom>
            <a:noFill/>
            <a:ln>
              <a:noFill/>
            </a:ln>
          </p:spPr>
        </p:pic>
        <p:pic>
          <p:nvPicPr>
            <p:cNvPr id="268" name="Google Shape;268;p22">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20950" y="2560775"/>
              <a:ext cx="2247532" cy="2038300"/>
            </a:xfrm>
            <a:prstGeom prst="rect">
              <a:avLst/>
            </a:prstGeom>
            <a:noFill/>
            <a:ln>
              <a:noFill/>
            </a:ln>
          </p:spPr>
        </p:pic>
      </p:grpSp>
      <p:sp>
        <p:nvSpPr>
          <p:cNvPr id="265" name="Google Shape;265;p22">
            <a:extLst>
              <a:ext uri="{C183D7F6-B498-43B3-948B-1728B52AA6E4}">
                <adec:decorative xmlns:adec="http://schemas.microsoft.com/office/drawing/2017/decorative" val="1"/>
              </a:ext>
            </a:extLst>
          </p:cNvPr>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68"/>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Claims of Misdescription: </a:t>
            </a:r>
            <a:endParaRPr/>
          </a:p>
        </p:txBody>
      </p:sp>
      <p:pic>
        <p:nvPicPr>
          <p:cNvPr id="735" name="Google Shape;735;p68" descr="Image is of a crying bee, as everyone cries if we have to process/ review a misdescription claim! (intended as a joke)&#1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183750" y="962923"/>
            <a:ext cx="1307100" cy="1307100"/>
          </a:xfrm>
          <a:prstGeom prst="rect">
            <a:avLst/>
          </a:prstGeom>
          <a:noFill/>
          <a:ln>
            <a:noFill/>
          </a:ln>
        </p:spPr>
      </p:pic>
      <p:sp>
        <p:nvSpPr>
          <p:cNvPr id="734" name="Google Shape;734;p68"/>
          <p:cNvSpPr txBox="1">
            <a:spLocks noGrp="1"/>
          </p:cNvSpPr>
          <p:nvPr>
            <p:ph type="body" idx="1"/>
          </p:nvPr>
        </p:nvSpPr>
        <p:spPr>
          <a:xfrm>
            <a:off x="477775" y="1089275"/>
            <a:ext cx="8372100" cy="124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accent1"/>
                </a:solidFill>
              </a:rPr>
              <a:t>If a purchaser feels an item is not as described, they can submit a claim </a:t>
            </a:r>
            <a:br>
              <a:rPr lang="en" sz="1600">
                <a:solidFill>
                  <a:schemeClr val="accent1"/>
                </a:solidFill>
              </a:rPr>
            </a:br>
            <a:r>
              <a:rPr lang="en" sz="1600">
                <a:solidFill>
                  <a:schemeClr val="accent1"/>
                </a:solidFill>
              </a:rPr>
              <a:t>for misdescription (time limit of 15 days).</a:t>
            </a:r>
            <a:endParaRPr sz="1600">
              <a:solidFill>
                <a:schemeClr val="accent1"/>
              </a:solidFill>
            </a:endParaRPr>
          </a:p>
          <a:p>
            <a:pPr marL="0" lvl="0" indent="0" algn="l" rtl="0">
              <a:spcBef>
                <a:spcPts val="0"/>
              </a:spcBef>
              <a:spcAft>
                <a:spcPts val="0"/>
              </a:spcAft>
              <a:buNone/>
            </a:pPr>
            <a:endParaRPr sz="1600">
              <a:solidFill>
                <a:schemeClr val="accent1"/>
              </a:solidFill>
            </a:endParaRPr>
          </a:p>
          <a:p>
            <a:pPr marL="0" lvl="0" indent="0" algn="l" rtl="0">
              <a:spcBef>
                <a:spcPts val="0"/>
              </a:spcBef>
              <a:spcAft>
                <a:spcPts val="0"/>
              </a:spcAft>
              <a:buNone/>
            </a:pPr>
            <a:r>
              <a:rPr lang="en" sz="1600">
                <a:solidFill>
                  <a:schemeClr val="accent1"/>
                </a:solidFill>
              </a:rPr>
              <a:t>If a customer contacts you (the custodian), please direct them to the SCO!</a:t>
            </a:r>
            <a:endParaRPr sz="1600">
              <a:solidFill>
                <a:schemeClr val="accent1"/>
              </a:solidFill>
            </a:endParaRPr>
          </a:p>
          <a:p>
            <a:pPr marL="0" lvl="0" indent="0" algn="l" rtl="0">
              <a:spcBef>
                <a:spcPts val="0"/>
              </a:spcBef>
              <a:spcAft>
                <a:spcPts val="0"/>
              </a:spcAft>
              <a:buNone/>
            </a:pPr>
            <a:r>
              <a:rPr lang="en" sz="1600">
                <a:solidFill>
                  <a:schemeClr val="accent1"/>
                </a:solidFill>
              </a:rPr>
              <a:t>.</a:t>
            </a:r>
            <a:endParaRPr sz="1600">
              <a:solidFill>
                <a:schemeClr val="accent1"/>
              </a:solidFill>
              <a:highlight>
                <a:srgbClr val="FFFF00"/>
              </a:highlight>
            </a:endParaRPr>
          </a:p>
        </p:txBody>
      </p:sp>
      <p:sp>
        <p:nvSpPr>
          <p:cNvPr id="737" name="Google Shape;737;p68"/>
          <p:cNvSpPr txBox="1"/>
          <p:nvPr/>
        </p:nvSpPr>
        <p:spPr>
          <a:xfrm>
            <a:off x="662925" y="2374725"/>
            <a:ext cx="3446100" cy="1729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accent1"/>
                </a:solidFill>
                <a:latin typeface="Encode Sans Semi Condensed SemiBold"/>
                <a:ea typeface="Encode Sans Semi Condensed SemiBold"/>
                <a:cs typeface="Encode Sans Semi Condensed SemiBold"/>
                <a:sym typeface="Encode Sans Semi Condensed SemiBold"/>
              </a:rPr>
              <a:t>Common misdescription complaints:</a:t>
            </a:r>
            <a:endParaRPr sz="1600">
              <a:solidFill>
                <a:schemeClr val="accent1"/>
              </a:solidFill>
              <a:latin typeface="Encode Sans Semi Condensed SemiBold"/>
              <a:ea typeface="Encode Sans Semi Condensed SemiBold"/>
              <a:cs typeface="Encode Sans Semi Condensed SemiBold"/>
              <a:sym typeface="Encode Sans Semi Condensed SemiBold"/>
            </a:endParaRPr>
          </a:p>
          <a:p>
            <a:pPr marL="457200" lvl="0" indent="-330200" algn="l" rtl="0">
              <a:spcBef>
                <a:spcPts val="0"/>
              </a:spcBef>
              <a:spcAft>
                <a:spcPts val="0"/>
              </a:spcAft>
              <a:buClr>
                <a:schemeClr val="accent1"/>
              </a:buClr>
              <a:buSzPts val="1600"/>
              <a:buFont typeface="Encode Sans Semi Condensed SemiBold"/>
              <a:buChar char="●"/>
            </a:pPr>
            <a:r>
              <a:rPr lang="en" sz="1600">
                <a:solidFill>
                  <a:schemeClr val="accent1"/>
                </a:solidFill>
                <a:latin typeface="Encode Sans Semi Condensed SemiBold"/>
                <a:ea typeface="Encode Sans Semi Condensed SemiBold"/>
                <a:cs typeface="Encode Sans Semi Condensed SemiBold"/>
                <a:sym typeface="Encode Sans Semi Condensed SemiBold"/>
              </a:rPr>
              <a:t>Condition (not guaranteed)</a:t>
            </a:r>
            <a:endParaRPr sz="1600">
              <a:solidFill>
                <a:schemeClr val="accent1"/>
              </a:solidFill>
              <a:latin typeface="Encode Sans Semi Condensed SemiBold"/>
              <a:ea typeface="Encode Sans Semi Condensed SemiBold"/>
              <a:cs typeface="Encode Sans Semi Condensed SemiBold"/>
              <a:sym typeface="Encode Sans Semi Condensed SemiBold"/>
            </a:endParaRPr>
          </a:p>
          <a:p>
            <a:pPr marL="457200" lvl="0" indent="-330200" algn="l" rtl="0">
              <a:spcBef>
                <a:spcPts val="0"/>
              </a:spcBef>
              <a:spcAft>
                <a:spcPts val="0"/>
              </a:spcAft>
              <a:buClr>
                <a:schemeClr val="accent1"/>
              </a:buClr>
              <a:buSzPts val="1600"/>
              <a:buFont typeface="Encode Sans Semi Condensed SemiBold"/>
              <a:buChar char="●"/>
            </a:pPr>
            <a:r>
              <a:rPr lang="en" sz="1600">
                <a:solidFill>
                  <a:schemeClr val="accent1"/>
                </a:solidFill>
                <a:latin typeface="Encode Sans Semi Condensed SemiBold"/>
                <a:ea typeface="Encode Sans Semi Condensed SemiBold"/>
                <a:cs typeface="Encode Sans Semi Condensed SemiBold"/>
                <a:sym typeface="Encode Sans Semi Condensed SemiBold"/>
              </a:rPr>
              <a:t>Incorrect year of manufacture</a:t>
            </a:r>
            <a:endParaRPr sz="1600">
              <a:solidFill>
                <a:schemeClr val="accent1"/>
              </a:solidFill>
              <a:latin typeface="Encode Sans Semi Condensed SemiBold"/>
              <a:ea typeface="Encode Sans Semi Condensed SemiBold"/>
              <a:cs typeface="Encode Sans Semi Condensed SemiBold"/>
              <a:sym typeface="Encode Sans Semi Condensed SemiBold"/>
            </a:endParaRPr>
          </a:p>
          <a:p>
            <a:pPr marL="457200" lvl="0" indent="-330200" algn="l" rtl="0">
              <a:spcBef>
                <a:spcPts val="0"/>
              </a:spcBef>
              <a:spcAft>
                <a:spcPts val="0"/>
              </a:spcAft>
              <a:buClr>
                <a:schemeClr val="accent1"/>
              </a:buClr>
              <a:buSzPts val="1600"/>
              <a:buFont typeface="Encode Sans Semi Condensed SemiBold"/>
              <a:buChar char="●"/>
            </a:pPr>
            <a:r>
              <a:rPr lang="en" sz="1600">
                <a:solidFill>
                  <a:schemeClr val="accent1"/>
                </a:solidFill>
                <a:latin typeface="Encode Sans Semi Condensed SemiBold"/>
                <a:ea typeface="Encode Sans Semi Condensed SemiBold"/>
                <a:cs typeface="Encode Sans Semi Condensed SemiBold"/>
                <a:sym typeface="Encode Sans Semi Condensed SemiBold"/>
              </a:rPr>
              <a:t>Mileage is off by more than 500</a:t>
            </a:r>
            <a:endParaRPr sz="1600">
              <a:solidFill>
                <a:schemeClr val="accent1"/>
              </a:solidFill>
              <a:latin typeface="Encode Sans Semi Condensed SemiBold"/>
              <a:ea typeface="Encode Sans Semi Condensed SemiBold"/>
              <a:cs typeface="Encode Sans Semi Condensed SemiBold"/>
              <a:sym typeface="Encode Sans Semi Condensed SemiBold"/>
            </a:endParaRPr>
          </a:p>
          <a:p>
            <a:pPr marL="457200" lvl="0" indent="-330200" algn="l" rtl="0">
              <a:spcBef>
                <a:spcPts val="0"/>
              </a:spcBef>
              <a:spcAft>
                <a:spcPts val="0"/>
              </a:spcAft>
              <a:buClr>
                <a:schemeClr val="accent1"/>
              </a:buClr>
              <a:buSzPts val="1600"/>
              <a:buFont typeface="Encode Sans Semi Condensed SemiBold"/>
              <a:buChar char="●"/>
            </a:pPr>
            <a:r>
              <a:rPr lang="en" sz="1600">
                <a:solidFill>
                  <a:schemeClr val="accent1"/>
                </a:solidFill>
                <a:latin typeface="Encode Sans Semi Condensed SemiBold"/>
                <a:ea typeface="Encode Sans Semi Condensed SemiBold"/>
                <a:cs typeface="Encode Sans Semi Condensed SemiBold"/>
                <a:sym typeface="Encode Sans Semi Condensed SemiBold"/>
              </a:rPr>
              <a:t>Incorrect manufacturer</a:t>
            </a:r>
            <a:endParaRPr sz="1600">
              <a:solidFill>
                <a:schemeClr val="accent1"/>
              </a:solidFill>
              <a:latin typeface="Encode Sans Semi Condensed SemiBold"/>
              <a:ea typeface="Encode Sans Semi Condensed SemiBold"/>
              <a:cs typeface="Encode Sans Semi Condensed SemiBold"/>
              <a:sym typeface="Encode Sans Semi Condensed SemiBold"/>
            </a:endParaRPr>
          </a:p>
          <a:p>
            <a:pPr marL="0" lvl="0" indent="0" algn="l" rtl="0">
              <a:spcBef>
                <a:spcPts val="0"/>
              </a:spcBef>
              <a:spcAft>
                <a:spcPts val="0"/>
              </a:spcAft>
              <a:buNone/>
            </a:pPr>
            <a:endParaRPr sz="2500">
              <a:latin typeface="Poppins"/>
              <a:ea typeface="Poppins"/>
              <a:cs typeface="Poppins"/>
              <a:sym typeface="Poppins"/>
            </a:endParaRPr>
          </a:p>
        </p:txBody>
      </p:sp>
      <p:sp>
        <p:nvSpPr>
          <p:cNvPr id="738" name="Google Shape;738;p68"/>
          <p:cNvSpPr txBox="1"/>
          <p:nvPr/>
        </p:nvSpPr>
        <p:spPr>
          <a:xfrm>
            <a:off x="4368854" y="2374725"/>
            <a:ext cx="3446100" cy="1729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accent1"/>
                </a:solidFill>
                <a:latin typeface="Encode Sans Semi Condensed SemiBold"/>
                <a:ea typeface="Encode Sans Semi Condensed SemiBold"/>
                <a:cs typeface="Encode Sans Semi Condensed SemiBold"/>
                <a:sym typeface="Encode Sans Semi Condensed SemiBold"/>
              </a:rPr>
              <a:t>SCO will:</a:t>
            </a:r>
            <a:endParaRPr sz="1600">
              <a:solidFill>
                <a:schemeClr val="accent1"/>
              </a:solidFill>
              <a:latin typeface="Encode Sans Semi Condensed SemiBold"/>
              <a:ea typeface="Encode Sans Semi Condensed SemiBold"/>
              <a:cs typeface="Encode Sans Semi Condensed SemiBold"/>
              <a:sym typeface="Encode Sans Semi Condensed SemiBold"/>
            </a:endParaRPr>
          </a:p>
          <a:p>
            <a:pPr marL="457200" lvl="0" indent="-330200" algn="l" rtl="0">
              <a:spcBef>
                <a:spcPts val="0"/>
              </a:spcBef>
              <a:spcAft>
                <a:spcPts val="0"/>
              </a:spcAft>
              <a:buClr>
                <a:schemeClr val="accent1"/>
              </a:buClr>
              <a:buSzPts val="1600"/>
              <a:buFont typeface="Encode Sans Semi Condensed SemiBold"/>
              <a:buChar char="●"/>
            </a:pPr>
            <a:r>
              <a:rPr lang="en" sz="1600">
                <a:solidFill>
                  <a:schemeClr val="accent1"/>
                </a:solidFill>
                <a:latin typeface="Encode Sans Semi Condensed SemiBold"/>
                <a:ea typeface="Encode Sans Semi Condensed SemiBold"/>
                <a:cs typeface="Encode Sans Semi Condensed SemiBold"/>
                <a:sym typeface="Encode Sans Semi Condensed SemiBold"/>
              </a:rPr>
              <a:t>Review claim with custodian</a:t>
            </a:r>
            <a:endParaRPr sz="1600">
              <a:solidFill>
                <a:schemeClr val="accent1"/>
              </a:solidFill>
              <a:latin typeface="Encode Sans Semi Condensed SemiBold"/>
              <a:ea typeface="Encode Sans Semi Condensed SemiBold"/>
              <a:cs typeface="Encode Sans Semi Condensed SemiBold"/>
              <a:sym typeface="Encode Sans Semi Condensed SemiBold"/>
            </a:endParaRPr>
          </a:p>
          <a:p>
            <a:pPr marL="457200" lvl="0" indent="-330200" algn="l" rtl="0">
              <a:spcBef>
                <a:spcPts val="0"/>
              </a:spcBef>
              <a:spcAft>
                <a:spcPts val="0"/>
              </a:spcAft>
              <a:buClr>
                <a:schemeClr val="accent1"/>
              </a:buClr>
              <a:buSzPts val="1600"/>
              <a:buFont typeface="Encode Sans Semi Condensed SemiBold"/>
              <a:buChar char="●"/>
            </a:pPr>
            <a:r>
              <a:rPr lang="en" sz="1600">
                <a:solidFill>
                  <a:schemeClr val="accent1"/>
                </a:solidFill>
                <a:latin typeface="Encode Sans Semi Condensed SemiBold"/>
                <a:ea typeface="Encode Sans Semi Condensed SemiBold"/>
                <a:cs typeface="Encode Sans Semi Condensed SemiBold"/>
                <a:sym typeface="Encode Sans Semi Condensed SemiBold"/>
              </a:rPr>
              <a:t>Analyze against the Terms and Conditions (T&amp;C)</a:t>
            </a:r>
            <a:endParaRPr sz="1600">
              <a:solidFill>
                <a:schemeClr val="accent1"/>
              </a:solidFill>
              <a:latin typeface="Encode Sans Semi Condensed SemiBold"/>
              <a:ea typeface="Encode Sans Semi Condensed SemiBold"/>
              <a:cs typeface="Encode Sans Semi Condensed SemiBold"/>
              <a:sym typeface="Encode Sans Semi Condensed SemiBold"/>
            </a:endParaRPr>
          </a:p>
          <a:p>
            <a:pPr marL="457200" lvl="0" indent="-330200" algn="l" rtl="0">
              <a:spcBef>
                <a:spcPts val="0"/>
              </a:spcBef>
              <a:spcAft>
                <a:spcPts val="0"/>
              </a:spcAft>
              <a:buClr>
                <a:schemeClr val="accent1"/>
              </a:buClr>
              <a:buSzPts val="1600"/>
              <a:buFont typeface="Encode Sans Semi Condensed SemiBold"/>
              <a:buChar char="●"/>
            </a:pPr>
            <a:r>
              <a:rPr lang="en" sz="1600">
                <a:solidFill>
                  <a:schemeClr val="accent1"/>
                </a:solidFill>
                <a:latin typeface="Encode Sans Semi Condensed SemiBold"/>
                <a:ea typeface="Encode Sans Semi Condensed SemiBold"/>
                <a:cs typeface="Encode Sans Semi Condensed SemiBold"/>
                <a:sym typeface="Encode Sans Semi Condensed SemiBold"/>
              </a:rPr>
              <a:t>Respond / rectify</a:t>
            </a:r>
            <a:endParaRPr sz="1600">
              <a:solidFill>
                <a:schemeClr val="accent1"/>
              </a:solidFill>
              <a:latin typeface="Encode Sans Semi Condensed SemiBold"/>
              <a:ea typeface="Encode Sans Semi Condensed SemiBold"/>
              <a:cs typeface="Encode Sans Semi Condensed SemiBold"/>
              <a:sym typeface="Encode Sans Semi Condensed SemiBold"/>
            </a:endParaRPr>
          </a:p>
        </p:txBody>
      </p:sp>
      <p:sp>
        <p:nvSpPr>
          <p:cNvPr id="736" name="Google Shape;736;p68"/>
          <p:cNvSpPr txBox="1"/>
          <p:nvPr/>
        </p:nvSpPr>
        <p:spPr>
          <a:xfrm>
            <a:off x="231475" y="4292550"/>
            <a:ext cx="8619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accent1"/>
                </a:solidFill>
                <a:highlight>
                  <a:srgbClr val="FFFF00"/>
                </a:highlight>
                <a:latin typeface="Encode Sans Semi Condensed SemiBold"/>
                <a:ea typeface="Encode Sans Semi Condensed SemiBold"/>
                <a:cs typeface="Encode Sans Semi Condensed SemiBold"/>
                <a:sym typeface="Encode Sans Semi Condensed SemiBold"/>
              </a:rPr>
              <a:t>You can help prevent misdescriptions by reporting accurate information about your property.</a:t>
            </a:r>
            <a:endParaRPr sz="1600">
              <a:solidFill>
                <a:schemeClr val="accent1"/>
              </a:solidFill>
              <a:highlight>
                <a:srgbClr val="FFFF00"/>
              </a:highlight>
              <a:latin typeface="Encode Sans Semi Condensed SemiBold"/>
              <a:ea typeface="Encode Sans Semi Condensed SemiBold"/>
              <a:cs typeface="Encode Sans Semi Condensed SemiBold"/>
              <a:sym typeface="Encode Sans Semi Condensed SemiBold"/>
            </a:endParaRPr>
          </a:p>
        </p:txBody>
      </p:sp>
      <p:sp>
        <p:nvSpPr>
          <p:cNvPr id="733" name="Google Shape;733;p68"/>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0"/>
          <p:cNvSpPr txBox="1">
            <a:spLocks noGrp="1"/>
          </p:cNvSpPr>
          <p:nvPr>
            <p:ph type="title"/>
          </p:nvPr>
        </p:nvSpPr>
        <p:spPr>
          <a:xfrm>
            <a:off x="510450" y="2057400"/>
            <a:ext cx="8123100" cy="778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PPMS Demo: </a:t>
            </a:r>
            <a:endParaRPr/>
          </a:p>
          <a:p>
            <a:pPr marL="0" lvl="0" indent="0" algn="l" rtl="0">
              <a:spcBef>
                <a:spcPts val="0"/>
              </a:spcBef>
              <a:spcAft>
                <a:spcPts val="0"/>
              </a:spcAft>
              <a:buNone/>
            </a:pPr>
            <a:r>
              <a:rPr lang="en"/>
              <a:t>Finding Your Items</a:t>
            </a:r>
            <a:endParaRPr/>
          </a:p>
        </p:txBody>
      </p:sp>
      <p:sp>
        <p:nvSpPr>
          <p:cNvPr id="493" name="Google Shape;493;p40"/>
          <p:cNvSpPr txBox="1">
            <a:spLocks noGrp="1"/>
          </p:cNvSpPr>
          <p:nvPr>
            <p:ph type="sldNum" idx="12"/>
          </p:nvPr>
        </p:nvSpPr>
        <p:spPr>
          <a:xfrm>
            <a:off x="6994325" y="4848131"/>
            <a:ext cx="1905000" cy="342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sz="1400" b="0">
                <a:latin typeface="Poppins"/>
                <a:ea typeface="Poppins"/>
                <a:cs typeface="Poppins"/>
                <a:sym typeface="Poppins"/>
              </a:rPr>
              <a:t>21</a:t>
            </a:fld>
            <a:endParaRPr sz="1400" b="0">
              <a:latin typeface="Poppins"/>
              <a:ea typeface="Poppins"/>
              <a:cs typeface="Poppins"/>
              <a:sym typeface="Poppins"/>
            </a:endParaRPr>
          </a:p>
        </p:txBody>
      </p:sp>
      <p:sp>
        <p:nvSpPr>
          <p:cNvPr id="494" name="Google Shape;494;p40">
            <a:extLst>
              <a:ext uri="{C183D7F6-B498-43B3-948B-1728B52AA6E4}">
                <adec:decorative xmlns:adec="http://schemas.microsoft.com/office/drawing/2017/decorative" val="1"/>
              </a:ext>
            </a:extLst>
          </p:cNvPr>
          <p:cNvSpPr txBox="1"/>
          <p:nvPr/>
        </p:nvSpPr>
        <p:spPr>
          <a:xfrm>
            <a:off x="177975" y="4743300"/>
            <a:ext cx="412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Poppins"/>
                <a:ea typeface="Poppins"/>
                <a:cs typeface="Poppins"/>
                <a:sym typeface="Poppins"/>
              </a:rPr>
              <a:t>Office of Personal Property Management</a:t>
            </a:r>
            <a:endParaRPr b="1">
              <a:solidFill>
                <a:schemeClr val="lt1"/>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1" name="Google Shape;751;p70"/>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accent1"/>
                </a:solidFill>
              </a:rPr>
              <a:t>Find your active property listings</a:t>
            </a:r>
            <a:endParaRPr>
              <a:solidFill>
                <a:schemeClr val="accent1"/>
              </a:solidFill>
            </a:endParaRPr>
          </a:p>
        </p:txBody>
      </p:sp>
      <p:grpSp>
        <p:nvGrpSpPr>
          <p:cNvPr id="2" name="Group 1" descr="PPMS menu is displayed with the prompts to emphasize going to &quot;Property Functions&quot; and then &quot;Manage Property&quot;">
            <a:extLst>
              <a:ext uri="{FF2B5EF4-FFF2-40B4-BE49-F238E27FC236}">
                <a16:creationId xmlns:a16="http://schemas.microsoft.com/office/drawing/2014/main" id="{453FED1A-FEE7-A4D7-654F-FFEF132356DE}"/>
              </a:ext>
            </a:extLst>
          </p:cNvPr>
          <p:cNvGrpSpPr/>
          <p:nvPr/>
        </p:nvGrpSpPr>
        <p:grpSpPr>
          <a:xfrm>
            <a:off x="1402188" y="1178614"/>
            <a:ext cx="6339626" cy="2786275"/>
            <a:chOff x="1402188" y="1178614"/>
            <a:chExt cx="6339626" cy="2786275"/>
          </a:xfrm>
        </p:grpSpPr>
        <p:pic>
          <p:nvPicPr>
            <p:cNvPr id="750" name="Google Shape;750;p70"/>
            <p:cNvPicPr preferRelativeResize="0"/>
            <p:nvPr/>
          </p:nvPicPr>
          <p:blipFill>
            <a:blip r:embed="rId3">
              <a:alphaModFix/>
            </a:blip>
            <a:stretch>
              <a:fillRect/>
            </a:stretch>
          </p:blipFill>
          <p:spPr>
            <a:xfrm>
              <a:off x="1402188" y="1178614"/>
              <a:ext cx="6339626" cy="2786275"/>
            </a:xfrm>
            <a:prstGeom prst="rect">
              <a:avLst/>
            </a:prstGeom>
            <a:noFill/>
            <a:ln w="9525" cap="flat" cmpd="sng">
              <a:solidFill>
                <a:schemeClr val="dk2"/>
              </a:solidFill>
              <a:prstDash val="solid"/>
              <a:round/>
              <a:headEnd type="none" w="sm" len="sm"/>
              <a:tailEnd type="none" w="sm" len="sm"/>
            </a:ln>
          </p:spPr>
        </p:pic>
        <p:sp>
          <p:nvSpPr>
            <p:cNvPr id="753" name="Google Shape;753;p70"/>
            <p:cNvSpPr/>
            <p:nvPr/>
          </p:nvSpPr>
          <p:spPr>
            <a:xfrm>
              <a:off x="2997300" y="1244075"/>
              <a:ext cx="2390400" cy="5148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0"/>
            <p:cNvSpPr/>
            <p:nvPr/>
          </p:nvSpPr>
          <p:spPr>
            <a:xfrm>
              <a:off x="4683000" y="2571750"/>
              <a:ext cx="1742700" cy="3798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2" name="Google Shape;752;p70"/>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latin typeface="Poppins"/>
                <a:ea typeface="Poppins"/>
                <a:cs typeface="Poppins"/>
                <a:sym typeface="Poppins"/>
              </a:rPr>
              <a:t>22</a:t>
            </a:fld>
            <a:endParaRPr>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60" name="Google Shape;760;p71"/>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Use filters to find your active items</a:t>
            </a:r>
            <a:endParaRPr/>
          </a:p>
        </p:txBody>
      </p:sp>
      <p:sp>
        <p:nvSpPr>
          <p:cNvPr id="761" name="Google Shape;761;p71"/>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23</a:t>
            </a:fld>
            <a:endParaRPr/>
          </a:p>
        </p:txBody>
      </p:sp>
      <p:grpSp>
        <p:nvGrpSpPr>
          <p:cNvPr id="2" name="Group 1" descr="PPMS Manage Property is displayed with an emphasis on the filters/ sorting options.">
            <a:extLst>
              <a:ext uri="{FF2B5EF4-FFF2-40B4-BE49-F238E27FC236}">
                <a16:creationId xmlns:a16="http://schemas.microsoft.com/office/drawing/2014/main" id="{DC227DEE-7536-1D6A-37D4-293EC23AF8AB}"/>
              </a:ext>
            </a:extLst>
          </p:cNvPr>
          <p:cNvGrpSpPr/>
          <p:nvPr/>
        </p:nvGrpSpPr>
        <p:grpSpPr>
          <a:xfrm>
            <a:off x="75000" y="1144638"/>
            <a:ext cx="8994001" cy="2854225"/>
            <a:chOff x="75000" y="1144638"/>
            <a:chExt cx="8994001" cy="2854225"/>
          </a:xfrm>
        </p:grpSpPr>
        <p:pic>
          <p:nvPicPr>
            <p:cNvPr id="759" name="Google Shape;759;p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5000" y="1144638"/>
              <a:ext cx="8994001" cy="2854225"/>
            </a:xfrm>
            <a:prstGeom prst="rect">
              <a:avLst/>
            </a:prstGeom>
            <a:noFill/>
            <a:ln w="9525" cap="flat" cmpd="sng">
              <a:solidFill>
                <a:schemeClr val="dk1"/>
              </a:solidFill>
              <a:prstDash val="solid"/>
              <a:round/>
              <a:headEnd type="none" w="sm" len="sm"/>
              <a:tailEnd type="none" w="sm" len="sm"/>
            </a:ln>
          </p:spPr>
        </p:pic>
        <p:sp>
          <p:nvSpPr>
            <p:cNvPr id="762" name="Google Shape;762;p71"/>
            <p:cNvSpPr/>
            <p:nvPr/>
          </p:nvSpPr>
          <p:spPr>
            <a:xfrm>
              <a:off x="75000" y="1437175"/>
              <a:ext cx="8721900" cy="8349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8" name="Google Shape;768;p72"/>
          <p:cNvSpPr txBox="1">
            <a:spLocks noGrp="1"/>
          </p:cNvSpPr>
          <p:nvPr>
            <p:ph type="title"/>
          </p:nvPr>
        </p:nvSpPr>
        <p:spPr>
          <a:xfrm>
            <a:off x="197975" y="139925"/>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My item is “in Sales” but is it “on Auctions”?</a:t>
            </a:r>
            <a:endParaRPr/>
          </a:p>
        </p:txBody>
      </p:sp>
      <p:grpSp>
        <p:nvGrpSpPr>
          <p:cNvPr id="2" name="Group 1" descr="Image shows an individual listing on the manage property page. An arrow points to the hyperlinked Item Control Number, which can be clicked to open the property data sheet.">
            <a:extLst>
              <a:ext uri="{FF2B5EF4-FFF2-40B4-BE49-F238E27FC236}">
                <a16:creationId xmlns:a16="http://schemas.microsoft.com/office/drawing/2014/main" id="{802D68F7-2F71-ADDF-54DF-74634C1E2C89}"/>
              </a:ext>
            </a:extLst>
          </p:cNvPr>
          <p:cNvGrpSpPr/>
          <p:nvPr/>
        </p:nvGrpSpPr>
        <p:grpSpPr>
          <a:xfrm>
            <a:off x="0" y="1204819"/>
            <a:ext cx="9143999" cy="993031"/>
            <a:chOff x="0" y="1204819"/>
            <a:chExt cx="9143999" cy="993031"/>
          </a:xfrm>
        </p:grpSpPr>
        <p:pic>
          <p:nvPicPr>
            <p:cNvPr id="767" name="Google Shape;767;p7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204830"/>
              <a:ext cx="9143999" cy="854039"/>
            </a:xfrm>
            <a:prstGeom prst="rect">
              <a:avLst/>
            </a:prstGeom>
            <a:noFill/>
            <a:ln w="9525" cap="flat" cmpd="sng">
              <a:solidFill>
                <a:schemeClr val="dk1"/>
              </a:solidFill>
              <a:prstDash val="solid"/>
              <a:round/>
              <a:headEnd type="none" w="sm" len="sm"/>
              <a:tailEnd type="none" w="sm" len="sm"/>
            </a:ln>
          </p:spPr>
        </p:pic>
        <p:sp>
          <p:nvSpPr>
            <p:cNvPr id="772" name="Google Shape;772;p72"/>
            <p:cNvSpPr/>
            <p:nvPr/>
          </p:nvSpPr>
          <p:spPr>
            <a:xfrm>
              <a:off x="0" y="1204819"/>
              <a:ext cx="1270800" cy="321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4" name="Google Shape;774;p72"/>
            <p:cNvCxnSpPr>
              <a:stCxn id="771" idx="1"/>
              <a:endCxn id="772" idx="3"/>
            </p:cNvCxnSpPr>
            <p:nvPr/>
          </p:nvCxnSpPr>
          <p:spPr>
            <a:xfrm rot="10800000">
              <a:off x="1270675" y="1365350"/>
              <a:ext cx="2163000" cy="832500"/>
            </a:xfrm>
            <a:prstGeom prst="straightConnector1">
              <a:avLst/>
            </a:prstGeom>
            <a:noFill/>
            <a:ln w="28575" cap="flat" cmpd="sng">
              <a:solidFill>
                <a:schemeClr val="dk1"/>
              </a:solidFill>
              <a:prstDash val="solid"/>
              <a:round/>
              <a:headEnd type="none" w="med" len="med"/>
              <a:tailEnd type="triangle" w="med" len="med"/>
            </a:ln>
          </p:spPr>
        </p:cxnSp>
      </p:grpSp>
      <p:sp>
        <p:nvSpPr>
          <p:cNvPr id="771" name="Google Shape;771;p72"/>
          <p:cNvSpPr txBox="1"/>
          <p:nvPr/>
        </p:nvSpPr>
        <p:spPr>
          <a:xfrm>
            <a:off x="3433675" y="1620650"/>
            <a:ext cx="4439700" cy="115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Poppins"/>
                <a:ea typeface="Poppins"/>
                <a:cs typeface="Poppins"/>
                <a:sym typeface="Poppins"/>
              </a:rPr>
              <a:t>Click the ICN and scroll to the bottom of the data sheet for Sales details</a:t>
            </a:r>
            <a:endParaRPr sz="2100">
              <a:latin typeface="Poppins"/>
              <a:ea typeface="Poppins"/>
              <a:cs typeface="Poppins"/>
              <a:sym typeface="Poppins"/>
            </a:endParaRPr>
          </a:p>
        </p:txBody>
      </p:sp>
      <p:grpSp>
        <p:nvGrpSpPr>
          <p:cNvPr id="3" name="Group 2" descr="The sales detail widget is displayed, which can be reached by scrolling down on the property data sheet (it is at the very bottom). The GSA POC is highlighted as this is the user the agency should contact with any questions on the sale!">
            <a:extLst>
              <a:ext uri="{FF2B5EF4-FFF2-40B4-BE49-F238E27FC236}">
                <a16:creationId xmlns:a16="http://schemas.microsoft.com/office/drawing/2014/main" id="{11F96172-A4B7-9884-46EE-5171C626E246}"/>
              </a:ext>
            </a:extLst>
          </p:cNvPr>
          <p:cNvGrpSpPr/>
          <p:nvPr/>
        </p:nvGrpSpPr>
        <p:grpSpPr>
          <a:xfrm>
            <a:off x="197975" y="2317050"/>
            <a:ext cx="8748051" cy="2403350"/>
            <a:chOff x="197975" y="2317050"/>
            <a:chExt cx="8748051" cy="2403350"/>
          </a:xfrm>
        </p:grpSpPr>
        <p:pic>
          <p:nvPicPr>
            <p:cNvPr id="770" name="Google Shape;770;p7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97975" y="2317050"/>
              <a:ext cx="8748051" cy="1700000"/>
            </a:xfrm>
            <a:prstGeom prst="rect">
              <a:avLst/>
            </a:prstGeom>
            <a:noFill/>
            <a:ln w="9525" cap="flat" cmpd="sng">
              <a:solidFill>
                <a:schemeClr val="dk1"/>
              </a:solidFill>
              <a:prstDash val="solid"/>
              <a:round/>
              <a:headEnd type="none" w="sm" len="sm"/>
              <a:tailEnd type="none" w="sm" len="sm"/>
            </a:ln>
          </p:spPr>
        </p:pic>
        <p:sp>
          <p:nvSpPr>
            <p:cNvPr id="773" name="Google Shape;773;p72"/>
            <p:cNvSpPr/>
            <p:nvPr/>
          </p:nvSpPr>
          <p:spPr>
            <a:xfrm>
              <a:off x="4038900" y="3006550"/>
              <a:ext cx="1469700" cy="10104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6" name="Google Shape;776;p72"/>
            <p:cNvCxnSpPr>
              <a:stCxn id="775" idx="1"/>
            </p:cNvCxnSpPr>
            <p:nvPr/>
          </p:nvCxnSpPr>
          <p:spPr>
            <a:xfrm rot="10800000">
              <a:off x="4926025" y="4169300"/>
              <a:ext cx="823200" cy="551100"/>
            </a:xfrm>
            <a:prstGeom prst="straightConnector1">
              <a:avLst/>
            </a:prstGeom>
            <a:noFill/>
            <a:ln w="28575" cap="flat" cmpd="sng">
              <a:solidFill>
                <a:schemeClr val="dk1"/>
              </a:solidFill>
              <a:prstDash val="solid"/>
              <a:round/>
              <a:headEnd type="none" w="med" len="med"/>
              <a:tailEnd type="triangle" w="med" len="med"/>
            </a:ln>
          </p:spPr>
        </p:cxnSp>
      </p:grpSp>
      <p:sp>
        <p:nvSpPr>
          <p:cNvPr id="775" name="Google Shape;775;p72"/>
          <p:cNvSpPr txBox="1"/>
          <p:nvPr/>
        </p:nvSpPr>
        <p:spPr>
          <a:xfrm>
            <a:off x="5749225" y="4304750"/>
            <a:ext cx="3349200" cy="831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Poppins"/>
                <a:ea typeface="Poppins"/>
                <a:cs typeface="Poppins"/>
                <a:sym typeface="Poppins"/>
              </a:rPr>
              <a:t>Questions? Contact your GSA POC!</a:t>
            </a:r>
            <a:endParaRPr sz="2100">
              <a:latin typeface="Poppins"/>
              <a:ea typeface="Poppins"/>
              <a:cs typeface="Poppins"/>
              <a:sym typeface="Poppins"/>
            </a:endParaRPr>
          </a:p>
        </p:txBody>
      </p:sp>
      <p:sp>
        <p:nvSpPr>
          <p:cNvPr id="769" name="Google Shape;769;p72"/>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1"/>
          <p:cNvSpPr txBox="1">
            <a:spLocks noGrp="1"/>
          </p:cNvSpPr>
          <p:nvPr>
            <p:ph type="title"/>
          </p:nvPr>
        </p:nvSpPr>
        <p:spPr>
          <a:xfrm>
            <a:off x="510450" y="2057400"/>
            <a:ext cx="8123100" cy="778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Questions?</a:t>
            </a:r>
            <a:endParaRPr/>
          </a:p>
        </p:txBody>
      </p:sp>
      <p:sp>
        <p:nvSpPr>
          <p:cNvPr id="500" name="Google Shape;500;p41"/>
          <p:cNvSpPr txBox="1">
            <a:spLocks noGrp="1"/>
          </p:cNvSpPr>
          <p:nvPr>
            <p:ph type="sldNum" idx="12"/>
          </p:nvPr>
        </p:nvSpPr>
        <p:spPr>
          <a:xfrm>
            <a:off x="6994325" y="4848131"/>
            <a:ext cx="1905000" cy="342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sz="1400" b="0">
                <a:latin typeface="Poppins"/>
                <a:ea typeface="Poppins"/>
                <a:cs typeface="Poppins"/>
                <a:sym typeface="Poppins"/>
              </a:rPr>
              <a:t>25</a:t>
            </a:fld>
            <a:endParaRPr sz="1400" b="0">
              <a:latin typeface="Poppins"/>
              <a:ea typeface="Poppins"/>
              <a:cs typeface="Poppins"/>
              <a:sym typeface="Poppins"/>
            </a:endParaRPr>
          </a:p>
        </p:txBody>
      </p:sp>
      <p:sp>
        <p:nvSpPr>
          <p:cNvPr id="501" name="Google Shape;501;p41">
            <a:extLst>
              <a:ext uri="{C183D7F6-B498-43B3-948B-1728B52AA6E4}">
                <adec:decorative xmlns:adec="http://schemas.microsoft.com/office/drawing/2017/decorative" val="1"/>
              </a:ext>
            </a:extLst>
          </p:cNvPr>
          <p:cNvSpPr txBox="1"/>
          <p:nvPr/>
        </p:nvSpPr>
        <p:spPr>
          <a:xfrm>
            <a:off x="177975" y="4743300"/>
            <a:ext cx="412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Poppins"/>
                <a:ea typeface="Poppins"/>
                <a:cs typeface="Poppins"/>
                <a:sym typeface="Poppins"/>
              </a:rPr>
              <a:t>Office of Personal Property Management</a:t>
            </a:r>
            <a:endParaRPr b="1">
              <a:solidFill>
                <a:schemeClr val="lt1"/>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2"/>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Contact Us: Specific Property Questions</a:t>
            </a:r>
            <a:endParaRPr>
              <a:latin typeface="Poppins"/>
              <a:ea typeface="Poppins"/>
              <a:cs typeface="Poppins"/>
              <a:sym typeface="Poppins"/>
            </a:endParaRPr>
          </a:p>
        </p:txBody>
      </p:sp>
      <p:sp>
        <p:nvSpPr>
          <p:cNvPr id="508" name="Google Shape;508;p42"/>
          <p:cNvSpPr txBox="1">
            <a:spLocks noGrp="1"/>
          </p:cNvSpPr>
          <p:nvPr>
            <p:ph type="body" idx="1"/>
          </p:nvPr>
        </p:nvSpPr>
        <p:spPr>
          <a:xfrm>
            <a:off x="456325" y="885675"/>
            <a:ext cx="7859100" cy="28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Encode Sans Semi Condensed"/>
                <a:ea typeface="Encode Sans Semi Condensed"/>
                <a:cs typeface="Encode Sans Semi Condensed"/>
                <a:sym typeface="Encode Sans Semi Condensed"/>
              </a:rPr>
              <a:t>If your item:</a:t>
            </a:r>
            <a:endParaRPr dirty="0">
              <a:latin typeface="Encode Sans Semi Condensed"/>
              <a:ea typeface="Encode Sans Semi Condensed"/>
              <a:cs typeface="Encode Sans Semi Condensed"/>
              <a:sym typeface="Encode Sans Semi Condensed"/>
            </a:endParaRPr>
          </a:p>
          <a:p>
            <a:pPr marL="457200" lvl="0" indent="-387350" algn="l" rtl="0">
              <a:spcBef>
                <a:spcPts val="0"/>
              </a:spcBef>
              <a:spcAft>
                <a:spcPts val="0"/>
              </a:spcAft>
              <a:buSzPts val="2500"/>
              <a:buFont typeface="Encode Sans Semi Condensed"/>
              <a:buChar char="●"/>
            </a:pPr>
            <a:r>
              <a:rPr lang="en" dirty="0">
                <a:latin typeface="Encode Sans Semi Condensed"/>
                <a:ea typeface="Encode Sans Semi Condensed"/>
                <a:cs typeface="Encode Sans Semi Condensed"/>
                <a:sym typeface="Encode Sans Semi Condensed"/>
              </a:rPr>
              <a:t>Is not in sales yet, contact your </a:t>
            </a:r>
            <a:r>
              <a:rPr lang="en" u="sng" dirty="0">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GSA Area Property Officer</a:t>
            </a:r>
            <a:endParaRPr dirty="0">
              <a:solidFill>
                <a:srgbClr val="BD2A35"/>
              </a:solidFill>
              <a:latin typeface="Encode Sans Semi Condensed"/>
              <a:ea typeface="Encode Sans Semi Condensed"/>
              <a:cs typeface="Encode Sans Semi Condensed"/>
              <a:sym typeface="Encode Sans Semi Condensed"/>
            </a:endParaRPr>
          </a:p>
          <a:p>
            <a:pPr marL="457200" lvl="0" indent="-387350" algn="l" rtl="0">
              <a:spcBef>
                <a:spcPts val="0"/>
              </a:spcBef>
              <a:spcAft>
                <a:spcPts val="0"/>
              </a:spcAft>
              <a:buSzPts val="2500"/>
              <a:buFont typeface="Encode Sans Semi Condensed"/>
              <a:buChar char="●"/>
            </a:pPr>
            <a:r>
              <a:rPr lang="en" dirty="0">
                <a:solidFill>
                  <a:schemeClr val="accent1"/>
                </a:solidFill>
                <a:latin typeface="Encode Sans Semi Condensed"/>
                <a:ea typeface="Encode Sans Semi Condensed"/>
                <a:cs typeface="Encode Sans Semi Condensed"/>
                <a:sym typeface="Encode Sans Semi Condensed"/>
              </a:rPr>
              <a:t>Has rolled to sales, but hasn’t been lotted yet, contact </a:t>
            </a:r>
            <a:r>
              <a:rPr lang="en-US" dirty="0">
                <a:solidFill>
                  <a:schemeClr val="accent1"/>
                </a:solidFill>
                <a:latin typeface="Encode Sans Semi Condensed"/>
                <a:ea typeface="Encode Sans Semi Condensed"/>
                <a:cs typeface="Encode Sans Semi Condensed"/>
                <a:sym typeface="Encode Sans Semi Condensed"/>
              </a:rPr>
              <a:t>the SCO or Sales POC listed in PPMS.</a:t>
            </a:r>
            <a:endParaRPr dirty="0">
              <a:solidFill>
                <a:srgbClr val="BD2A35"/>
              </a:solidFill>
              <a:latin typeface="Encode Sans Semi Condensed"/>
              <a:ea typeface="Encode Sans Semi Condensed"/>
              <a:cs typeface="Encode Sans Semi Condensed"/>
              <a:sym typeface="Encode Sans Semi Condensed"/>
            </a:endParaRPr>
          </a:p>
          <a:p>
            <a:pPr marL="457200" lvl="0" indent="-387350" algn="l" rtl="0">
              <a:spcBef>
                <a:spcPts val="0"/>
              </a:spcBef>
              <a:spcAft>
                <a:spcPts val="0"/>
              </a:spcAft>
              <a:buClr>
                <a:schemeClr val="accent1"/>
              </a:buClr>
              <a:buSzPts val="2500"/>
              <a:buFont typeface="Encode Sans Semi Condensed"/>
              <a:buChar char="●"/>
            </a:pPr>
            <a:r>
              <a:rPr lang="en" dirty="0">
                <a:solidFill>
                  <a:schemeClr val="accent1"/>
                </a:solidFill>
                <a:latin typeface="Encode Sans Semi Condensed"/>
                <a:ea typeface="Encode Sans Semi Condensed"/>
                <a:cs typeface="Encode Sans Semi Condensed"/>
                <a:sym typeface="Encode Sans Semi Condensed"/>
              </a:rPr>
              <a:t>Has been lotted or sold, contact the SCO listed in </a:t>
            </a:r>
            <a:r>
              <a:rPr lang="en-US" dirty="0">
                <a:solidFill>
                  <a:schemeClr val="accent1"/>
                </a:solidFill>
                <a:latin typeface="Encode Sans Semi Condensed"/>
                <a:ea typeface="Encode Sans Semi Condensed"/>
                <a:cs typeface="Encode Sans Semi Condensed"/>
                <a:sym typeface="Encode Sans Semi Condensed"/>
              </a:rPr>
              <a:t>PPMS.</a:t>
            </a:r>
            <a:endParaRPr dirty="0">
              <a:solidFill>
                <a:schemeClr val="accent1"/>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endParaRPr dirty="0">
              <a:solidFill>
                <a:srgbClr val="BD2A35"/>
              </a:solidFill>
              <a:latin typeface="Encode Sans Semi Condensed"/>
              <a:ea typeface="Encode Sans Semi Condensed"/>
              <a:cs typeface="Encode Sans Semi Condensed"/>
              <a:sym typeface="Encode Sans Semi Condensed"/>
            </a:endParaRPr>
          </a:p>
        </p:txBody>
      </p:sp>
      <p:sp>
        <p:nvSpPr>
          <p:cNvPr id="507" name="Google Shape;507;p42"/>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3"/>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Contact Us: General Questions</a:t>
            </a:r>
            <a:endParaRPr>
              <a:latin typeface="Poppins"/>
              <a:ea typeface="Poppins"/>
              <a:cs typeface="Poppins"/>
              <a:sym typeface="Poppins"/>
            </a:endParaRPr>
          </a:p>
        </p:txBody>
      </p:sp>
      <p:sp>
        <p:nvSpPr>
          <p:cNvPr id="515" name="Google Shape;515;p43"/>
          <p:cNvSpPr txBox="1">
            <a:spLocks noGrp="1"/>
          </p:cNvSpPr>
          <p:nvPr>
            <p:ph type="body" idx="1"/>
          </p:nvPr>
        </p:nvSpPr>
        <p:spPr>
          <a:xfrm>
            <a:off x="456325" y="885675"/>
            <a:ext cx="7859100" cy="3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dirty="0">
                <a:latin typeface="Encode Sans Semi Condensed"/>
                <a:ea typeface="Encode Sans Semi Condensed"/>
                <a:cs typeface="Encode Sans Semi Condensed"/>
                <a:sym typeface="Encode Sans Semi Condensed"/>
              </a:rPr>
              <a:t>For questions on:</a:t>
            </a:r>
            <a:endParaRPr sz="2300" dirty="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dirty="0">
                <a:latin typeface="Encode Sans Semi Condensed"/>
                <a:ea typeface="Encode Sans Semi Condensed"/>
                <a:cs typeface="Encode Sans Semi Condensed"/>
                <a:sym typeface="Encode Sans Semi Condensed"/>
              </a:rPr>
              <a:t>Property disposal, contact your </a:t>
            </a:r>
            <a:r>
              <a:rPr lang="en" sz="2300" u="sng" dirty="0">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GSA Area Property Officer</a:t>
            </a:r>
            <a:endParaRPr sz="2300" dirty="0">
              <a:solidFill>
                <a:srgbClr val="BD2A35"/>
              </a:solidFill>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dirty="0">
                <a:latin typeface="Encode Sans Semi Condensed"/>
                <a:ea typeface="Encode Sans Semi Condensed"/>
                <a:cs typeface="Encode Sans Semi Condensed"/>
                <a:sym typeface="Encode Sans Semi Condensed"/>
              </a:rPr>
              <a:t>Sales, contact your </a:t>
            </a:r>
            <a:r>
              <a:rPr lang="en" sz="2300" u="sng" dirty="0">
                <a:solidFill>
                  <a:srgbClr val="BD2A35"/>
                </a:solidFill>
                <a:latin typeface="Encode Sans Semi Condensed"/>
                <a:ea typeface="Encode Sans Semi Condensed"/>
                <a:cs typeface="Encode Sans Semi Condensed"/>
                <a:sym typeface="Encode Sans Semi Condensed"/>
                <a:hlinkClick r:id="rId4">
                  <a:extLst>
                    <a:ext uri="{A12FA001-AC4F-418D-AE19-62706E023703}">
                      <ahyp:hlinkClr xmlns:ahyp="http://schemas.microsoft.com/office/drawing/2018/hyperlinkcolor" val="tx"/>
                    </a:ext>
                  </a:extLst>
                </a:hlinkClick>
              </a:rPr>
              <a:t>GSA Zonal Sales Office</a:t>
            </a:r>
            <a:endParaRPr sz="2300" dirty="0">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endParaRPr sz="2300" dirty="0">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r>
              <a:rPr lang="en" sz="2300" dirty="0">
                <a:latin typeface="Encode Sans Semi Condensed"/>
                <a:ea typeface="Encode Sans Semi Condensed"/>
                <a:cs typeface="Encode Sans Semi Condensed"/>
                <a:sym typeface="Encode Sans Semi Condensed"/>
              </a:rPr>
              <a:t>For access to PPMS, contact your </a:t>
            </a:r>
            <a:r>
              <a:rPr lang="en" sz="2300" u="sng" dirty="0">
                <a:solidFill>
                  <a:srgbClr val="BD2A35"/>
                </a:solidFill>
                <a:latin typeface="Encode Sans Semi Condensed"/>
                <a:ea typeface="Encode Sans Semi Condensed"/>
                <a:cs typeface="Encode Sans Semi Condensed"/>
                <a:sym typeface="Encode Sans Semi Condensed"/>
                <a:hlinkClick r:id="rId5">
                  <a:extLst>
                    <a:ext uri="{A12FA001-AC4F-418D-AE19-62706E023703}">
                      <ahyp:hlinkClr xmlns:ahyp="http://schemas.microsoft.com/office/drawing/2018/hyperlinkcolor" val="tx"/>
                    </a:ext>
                  </a:extLst>
                </a:hlinkClick>
              </a:rPr>
              <a:t>National Utilization Officer</a:t>
            </a:r>
            <a:endParaRPr sz="2300" dirty="0">
              <a:solidFill>
                <a:srgbClr val="BD2A35"/>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endParaRPr sz="2300" dirty="0">
              <a:solidFill>
                <a:schemeClr val="accent1"/>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r>
              <a:rPr lang="en" sz="2300" dirty="0">
                <a:solidFill>
                  <a:schemeClr val="accent1"/>
                </a:solidFill>
                <a:latin typeface="Encode Sans Semi Condensed"/>
                <a:ea typeface="Encode Sans Semi Condensed"/>
                <a:cs typeface="Encode Sans Semi Condensed"/>
                <a:sym typeface="Encode Sans Semi Condensed"/>
              </a:rPr>
              <a:t>Other Resources:</a:t>
            </a:r>
            <a:endParaRPr sz="2300" dirty="0">
              <a:solidFill>
                <a:schemeClr val="accent1"/>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r>
              <a:rPr lang="en" sz="2300" u="sng" dirty="0">
                <a:solidFill>
                  <a:srgbClr val="BD2A35"/>
                </a:solidFill>
                <a:latin typeface="Encode Sans Semi Condensed"/>
                <a:ea typeface="Encode Sans Semi Condensed"/>
                <a:cs typeface="Encode Sans Semi Condensed"/>
                <a:sym typeface="Encode Sans Semi Condensed"/>
                <a:hlinkClick r:id="rId6">
                  <a:extLst>
                    <a:ext uri="{A12FA001-AC4F-418D-AE19-62706E023703}">
                      <ahyp:hlinkClr xmlns:ahyp="http://schemas.microsoft.com/office/drawing/2018/hyperlinkcolor" val="tx"/>
                    </a:ext>
                  </a:extLst>
                </a:hlinkClick>
              </a:rPr>
              <a:t>Property Custodian Guide</a:t>
            </a:r>
            <a:endParaRPr sz="2300" dirty="0">
              <a:solidFill>
                <a:srgbClr val="BD2A35"/>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r>
              <a:rPr lang="en" sz="2300" u="sng" dirty="0">
                <a:solidFill>
                  <a:srgbClr val="BD2A35"/>
                </a:solidFill>
                <a:latin typeface="Encode Sans Semi Condensed"/>
                <a:ea typeface="Encode Sans Semi Condensed"/>
                <a:cs typeface="Encode Sans Semi Condensed"/>
                <a:sym typeface="Encode Sans Semi Condensed"/>
                <a:hlinkClick r:id="rId7">
                  <a:extLst>
                    <a:ext uri="{A12FA001-AC4F-418D-AE19-62706E023703}">
                      <ahyp:hlinkClr xmlns:ahyp="http://schemas.microsoft.com/office/drawing/2018/hyperlinkcolor" val="tx"/>
                    </a:ext>
                  </a:extLst>
                </a:hlinkClick>
              </a:rPr>
              <a:t>Agency Reimbursement Slides</a:t>
            </a:r>
            <a:endParaRPr sz="2300" dirty="0">
              <a:solidFill>
                <a:srgbClr val="BD2A35"/>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r>
              <a:rPr lang="en" sz="2300" u="sng" dirty="0">
                <a:solidFill>
                  <a:srgbClr val="BD2A35"/>
                </a:solidFill>
                <a:latin typeface="Encode Sans Semi Condensed"/>
                <a:ea typeface="Encode Sans Semi Condensed"/>
                <a:cs typeface="Encode Sans Semi Condensed"/>
                <a:sym typeface="Encode Sans Semi Condensed"/>
                <a:hlinkClick r:id="rId8">
                  <a:extLst>
                    <a:ext uri="{A12FA001-AC4F-418D-AE19-62706E023703}">
                      <ahyp:hlinkClr xmlns:ahyp="http://schemas.microsoft.com/office/drawing/2018/hyperlinkcolor" val="tx"/>
                    </a:ext>
                  </a:extLst>
                </a:hlinkClick>
              </a:rPr>
              <a:t>Abandonment &amp; Destruction Slides</a:t>
            </a:r>
            <a:endParaRPr sz="2300" dirty="0">
              <a:solidFill>
                <a:srgbClr val="BD2A35"/>
              </a:solidFill>
              <a:latin typeface="Encode Sans Semi Condensed"/>
              <a:ea typeface="Encode Sans Semi Condensed"/>
              <a:cs typeface="Encode Sans Semi Condensed"/>
              <a:sym typeface="Encode Sans Semi Condensed"/>
            </a:endParaRPr>
          </a:p>
        </p:txBody>
      </p:sp>
      <p:sp>
        <p:nvSpPr>
          <p:cNvPr id="514" name="Google Shape;514;p43"/>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23"/>
          <p:cNvSpPr txBox="1">
            <a:spLocks noGrp="1"/>
          </p:cNvSpPr>
          <p:nvPr>
            <p:ph type="title"/>
          </p:nvPr>
        </p:nvSpPr>
        <p:spPr>
          <a:xfrm>
            <a:off x="231475" y="265750"/>
            <a:ext cx="8101500" cy="9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are Excess &amp; Surplus Personal Property?</a:t>
            </a:r>
            <a:endParaRPr/>
          </a:p>
        </p:txBody>
      </p:sp>
      <p:sp>
        <p:nvSpPr>
          <p:cNvPr id="276" name="Google Shape;276;p23"/>
          <p:cNvSpPr txBox="1">
            <a:spLocks noGrp="1"/>
          </p:cNvSpPr>
          <p:nvPr>
            <p:ph type="body" idx="1"/>
          </p:nvPr>
        </p:nvSpPr>
        <p:spPr>
          <a:xfrm>
            <a:off x="376200" y="1475825"/>
            <a:ext cx="4848600" cy="2928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100" b="1">
                <a:latin typeface="Encode Sans Semi Condensed"/>
                <a:ea typeface="Encode Sans Semi Condensed"/>
                <a:cs typeface="Encode Sans Semi Condensed"/>
                <a:sym typeface="Encode Sans Semi Condensed"/>
              </a:rPr>
              <a:t>Excess:</a:t>
            </a:r>
            <a:endParaRPr sz="2100" b="1">
              <a:latin typeface="Encode Sans Semi Condensed"/>
              <a:ea typeface="Encode Sans Semi Condensed"/>
              <a:cs typeface="Encode Sans Semi Condensed"/>
              <a:sym typeface="Encode Sans Semi Condensed"/>
            </a:endParaRPr>
          </a:p>
          <a:p>
            <a:pPr marL="457200" lvl="0" indent="-342900" algn="l" rtl="0">
              <a:lnSpc>
                <a:spcPct val="100000"/>
              </a:lnSpc>
              <a:spcBef>
                <a:spcPts val="0"/>
              </a:spcBef>
              <a:spcAft>
                <a:spcPts val="0"/>
              </a:spcAft>
              <a:buSzPts val="1800"/>
              <a:buFont typeface="Encode Sans Semi Condensed"/>
              <a:buChar char="●"/>
            </a:pPr>
            <a:r>
              <a:rPr lang="en" sz="1800">
                <a:latin typeface="Encode Sans Semi Condensed"/>
                <a:ea typeface="Encode Sans Semi Condensed"/>
                <a:cs typeface="Encode Sans Semi Condensed"/>
                <a:sym typeface="Encode Sans Semi Condensed"/>
              </a:rPr>
              <a:t>Property that is </a:t>
            </a:r>
            <a:r>
              <a:rPr lang="en" sz="1800" b="1">
                <a:latin typeface="Encode Sans Semi Condensed"/>
                <a:ea typeface="Encode Sans Semi Condensed"/>
                <a:cs typeface="Encode Sans Semi Condensed"/>
                <a:sym typeface="Encode Sans Semi Condensed"/>
              </a:rPr>
              <a:t>no longer required by the owning agency, but may be needed by another federal agency</a:t>
            </a:r>
            <a:r>
              <a:rPr lang="en" sz="1800">
                <a:latin typeface="Encode Sans Semi Condensed"/>
                <a:ea typeface="Encode Sans Semi Condensed"/>
                <a:cs typeface="Encode Sans Semi Condensed"/>
                <a:sym typeface="Encode Sans Semi Condensed"/>
              </a:rPr>
              <a:t> (as determined by the agency head or designee).</a:t>
            </a:r>
            <a:endParaRPr sz="1800">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endParaRPr sz="1900">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r>
              <a:rPr lang="en" sz="2100" b="1">
                <a:latin typeface="Encode Sans Semi Condensed"/>
                <a:ea typeface="Encode Sans Semi Condensed"/>
                <a:cs typeface="Encode Sans Semi Condensed"/>
                <a:sym typeface="Encode Sans Semi Condensed"/>
              </a:rPr>
              <a:t>Surplus:</a:t>
            </a:r>
            <a:endParaRPr sz="2100" b="1">
              <a:latin typeface="Encode Sans Semi Condensed"/>
              <a:ea typeface="Encode Sans Semi Condensed"/>
              <a:cs typeface="Encode Sans Semi Condensed"/>
              <a:sym typeface="Encode Sans Semi Condensed"/>
            </a:endParaRPr>
          </a:p>
          <a:p>
            <a:pPr marL="457200" lvl="0" indent="-342900" algn="l" rtl="0">
              <a:lnSpc>
                <a:spcPct val="100000"/>
              </a:lnSpc>
              <a:spcBef>
                <a:spcPts val="0"/>
              </a:spcBef>
              <a:spcAft>
                <a:spcPts val="0"/>
              </a:spcAft>
              <a:buSzPts val="1800"/>
              <a:buFont typeface="Encode Sans Semi Condensed"/>
              <a:buChar char="●"/>
            </a:pPr>
            <a:r>
              <a:rPr lang="en" sz="1800">
                <a:latin typeface="Encode Sans Semi Condensed"/>
                <a:ea typeface="Encode Sans Semi Condensed"/>
                <a:cs typeface="Encode Sans Semi Condensed"/>
                <a:sym typeface="Encode Sans Semi Condensed"/>
              </a:rPr>
              <a:t>Property that is </a:t>
            </a:r>
            <a:r>
              <a:rPr lang="en" sz="1800" b="1">
                <a:latin typeface="Encode Sans Semi Condensed"/>
                <a:ea typeface="Encode Sans Semi Condensed"/>
                <a:cs typeface="Encode Sans Semi Condensed"/>
                <a:sym typeface="Encode Sans Semi Condensed"/>
              </a:rPr>
              <a:t>not needed by any federal agency</a:t>
            </a:r>
            <a:r>
              <a:rPr lang="en" sz="1800">
                <a:latin typeface="Encode Sans Semi Condensed"/>
                <a:ea typeface="Encode Sans Semi Condensed"/>
                <a:cs typeface="Encode Sans Semi Condensed"/>
                <a:sym typeface="Encode Sans Semi Condensed"/>
              </a:rPr>
              <a:t>, as determined by GSA.</a:t>
            </a:r>
            <a:endParaRPr sz="1800">
              <a:latin typeface="Encode Sans Semi Condensed"/>
              <a:ea typeface="Encode Sans Semi Condensed"/>
              <a:cs typeface="Encode Sans Semi Condensed"/>
              <a:sym typeface="Encode Sans Semi Condensed"/>
            </a:endParaRPr>
          </a:p>
        </p:txBody>
      </p:sp>
      <p:sp>
        <p:nvSpPr>
          <p:cNvPr id="275" name="Google Shape;275;p23"/>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3" name="Group 2">
            <a:extLst>
              <a:ext uri="{FF2B5EF4-FFF2-40B4-BE49-F238E27FC236}">
                <a16:creationId xmlns:a16="http://schemas.microsoft.com/office/drawing/2014/main" id="{41C6B656-CA55-5913-4F7B-409776406771}"/>
              </a:ext>
              <a:ext uri="{C183D7F6-B498-43B3-948B-1728B52AA6E4}">
                <adec:decorative xmlns:adec="http://schemas.microsoft.com/office/drawing/2017/decorative" val="1"/>
              </a:ext>
            </a:extLst>
          </p:cNvPr>
          <p:cNvGrpSpPr/>
          <p:nvPr/>
        </p:nvGrpSpPr>
        <p:grpSpPr>
          <a:xfrm>
            <a:off x="5476525" y="976050"/>
            <a:ext cx="3667476" cy="4156925"/>
            <a:chOff x="5476525" y="976050"/>
            <a:chExt cx="3667476" cy="4156925"/>
          </a:xfrm>
        </p:grpSpPr>
        <p:cxnSp>
          <p:nvCxnSpPr>
            <p:cNvPr id="279" name="Google Shape;279;p23"/>
            <p:cNvCxnSpPr>
              <a:stCxn id="277" idx="3"/>
              <a:endCxn id="278" idx="0"/>
            </p:cNvCxnSpPr>
            <p:nvPr/>
          </p:nvCxnSpPr>
          <p:spPr>
            <a:xfrm>
              <a:off x="8088975" y="2141275"/>
              <a:ext cx="510600" cy="392100"/>
            </a:xfrm>
            <a:prstGeom prst="curvedConnector2">
              <a:avLst/>
            </a:prstGeom>
            <a:noFill/>
            <a:ln w="9525" cap="flat" cmpd="sng">
              <a:solidFill>
                <a:schemeClr val="dk2"/>
              </a:solidFill>
              <a:prstDash val="solid"/>
              <a:round/>
              <a:headEnd type="none" w="med" len="med"/>
              <a:tailEnd type="none" w="med" len="med"/>
            </a:ln>
          </p:spPr>
        </p:cxnSp>
        <p:grpSp>
          <p:nvGrpSpPr>
            <p:cNvPr id="2" name="Group 1">
              <a:extLst>
                <a:ext uri="{FF2B5EF4-FFF2-40B4-BE49-F238E27FC236}">
                  <a16:creationId xmlns:a16="http://schemas.microsoft.com/office/drawing/2014/main" id="{9CE1EC8C-C2D1-11E8-7FBB-291A6C15D1C2}"/>
                </a:ext>
              </a:extLst>
            </p:cNvPr>
            <p:cNvGrpSpPr/>
            <p:nvPr/>
          </p:nvGrpSpPr>
          <p:grpSpPr>
            <a:xfrm>
              <a:off x="5476525" y="976050"/>
              <a:ext cx="3667476" cy="4156925"/>
              <a:chOff x="5476525" y="976050"/>
              <a:chExt cx="3667476" cy="4156925"/>
            </a:xfrm>
          </p:grpSpPr>
          <p:pic>
            <p:nvPicPr>
              <p:cNvPr id="273" name="Google Shape;27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50550" y="3490000"/>
                <a:ext cx="2782425" cy="1642975"/>
              </a:xfrm>
              <a:prstGeom prst="rect">
                <a:avLst/>
              </a:prstGeom>
              <a:noFill/>
              <a:ln>
                <a:noFill/>
              </a:ln>
            </p:spPr>
          </p:pic>
          <p:pic>
            <p:nvPicPr>
              <p:cNvPr id="277" name="Google Shape;277;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76525" y="976050"/>
                <a:ext cx="2612450" cy="2330450"/>
              </a:xfrm>
              <a:prstGeom prst="rect">
                <a:avLst/>
              </a:prstGeom>
              <a:noFill/>
              <a:ln>
                <a:noFill/>
              </a:ln>
            </p:spPr>
          </p:pic>
          <p:pic>
            <p:nvPicPr>
              <p:cNvPr id="278" name="Google Shape;278;p2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055425" y="2533513"/>
                <a:ext cx="1088576" cy="1124602"/>
              </a:xfrm>
              <a:prstGeom prst="rect">
                <a:avLst/>
              </a:prstGeom>
              <a:noFill/>
              <a:ln>
                <a:noFill/>
              </a:ln>
            </p:spPr>
          </p:pic>
          <p:cxnSp>
            <p:nvCxnSpPr>
              <p:cNvPr id="280" name="Google Shape;280;p23"/>
              <p:cNvCxnSpPr>
                <a:stCxn id="273" idx="3"/>
                <a:endCxn id="278" idx="2"/>
              </p:cNvCxnSpPr>
              <p:nvPr/>
            </p:nvCxnSpPr>
            <p:spPr>
              <a:xfrm rot="10800000" flipH="1">
                <a:off x="8332975" y="3658088"/>
                <a:ext cx="266700" cy="653400"/>
              </a:xfrm>
              <a:prstGeom prst="curvedConnector2">
                <a:avLst/>
              </a:prstGeom>
              <a:noFill/>
              <a:ln w="9525" cap="flat" cmpd="sng">
                <a:solidFill>
                  <a:schemeClr val="dk2"/>
                </a:solidFill>
                <a:prstDash val="solid"/>
                <a:round/>
                <a:headEnd type="none" w="med" len="med"/>
                <a:tailEnd type="none" w="med" len="med"/>
              </a:ln>
            </p:spPr>
          </p:cxn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4"/>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accent1"/>
                </a:solidFill>
              </a:rPr>
              <a:t>Are agencies required to use GSA for property disposal?</a:t>
            </a:r>
            <a:endParaRPr>
              <a:solidFill>
                <a:schemeClr val="accent1"/>
              </a:solidFill>
            </a:endParaRPr>
          </a:p>
          <a:p>
            <a:pPr marL="0" lvl="0" indent="0" algn="l" rtl="0">
              <a:spcBef>
                <a:spcPts val="0"/>
              </a:spcBef>
              <a:spcAft>
                <a:spcPts val="0"/>
              </a:spcAft>
              <a:buNone/>
            </a:pPr>
            <a:endParaRPr>
              <a:solidFill>
                <a:schemeClr val="accent1"/>
              </a:solidFill>
            </a:endParaRPr>
          </a:p>
        </p:txBody>
      </p:sp>
      <p:sp>
        <p:nvSpPr>
          <p:cNvPr id="287" name="Google Shape;287;p24"/>
          <p:cNvSpPr txBox="1">
            <a:spLocks noGrp="1"/>
          </p:cNvSpPr>
          <p:nvPr>
            <p:ph type="body" idx="1"/>
          </p:nvPr>
        </p:nvSpPr>
        <p:spPr>
          <a:xfrm>
            <a:off x="705450" y="1905275"/>
            <a:ext cx="3710400" cy="616500"/>
          </a:xfrm>
          <a:prstGeom prst="rect">
            <a:avLst/>
          </a:prstGeom>
          <a:solidFill>
            <a:srgbClr val="A1C3FA"/>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300" b="1" dirty="0">
                <a:solidFill>
                  <a:schemeClr val="dk1"/>
                </a:solidFill>
                <a:latin typeface="Encode Sans Semi Condensed"/>
                <a:ea typeface="Encode Sans Semi Condensed"/>
                <a:cs typeface="Encode Sans Semi Condensed"/>
                <a:sym typeface="Encode Sans Semi Condensed"/>
              </a:rPr>
              <a:t>Federal executive agencies</a:t>
            </a:r>
            <a:endParaRPr sz="2300" dirty="0">
              <a:solidFill>
                <a:schemeClr val="dk1"/>
              </a:solidFill>
            </a:endParaRPr>
          </a:p>
        </p:txBody>
      </p:sp>
      <p:sp>
        <p:nvSpPr>
          <p:cNvPr id="289" name="Google Shape;289;p24"/>
          <p:cNvSpPr/>
          <p:nvPr/>
        </p:nvSpPr>
        <p:spPr>
          <a:xfrm>
            <a:off x="5148115" y="1927470"/>
            <a:ext cx="2472000" cy="572100"/>
          </a:xfrm>
          <a:prstGeom prst="rect">
            <a:avLst/>
          </a:prstGeom>
          <a:solidFill>
            <a:srgbClr val="A1C3FA"/>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dk1"/>
                </a:solidFill>
                <a:latin typeface="Encode Sans Semi Condensed"/>
                <a:ea typeface="Encode Sans Semi Condensed"/>
                <a:cs typeface="Encode Sans Semi Condensed"/>
                <a:sym typeface="Encode Sans Semi Condensed"/>
              </a:rPr>
              <a:t>REQUIRED</a:t>
            </a:r>
            <a:endParaRPr sz="2300" b="1">
              <a:solidFill>
                <a:schemeClr val="dk1"/>
              </a:solidFill>
              <a:latin typeface="Encode Sans Semi Condensed"/>
              <a:ea typeface="Encode Sans Semi Condensed"/>
              <a:cs typeface="Encode Sans Semi Condensed"/>
              <a:sym typeface="Encode Sans Semi Condensed"/>
            </a:endParaRPr>
          </a:p>
        </p:txBody>
      </p:sp>
      <p:sp>
        <p:nvSpPr>
          <p:cNvPr id="288" name="Google Shape;288;p24"/>
          <p:cNvSpPr txBox="1">
            <a:spLocks noGrp="1"/>
          </p:cNvSpPr>
          <p:nvPr>
            <p:ph type="body" idx="1"/>
          </p:nvPr>
        </p:nvSpPr>
        <p:spPr>
          <a:xfrm>
            <a:off x="695700" y="2979650"/>
            <a:ext cx="3729900" cy="616500"/>
          </a:xfrm>
          <a:prstGeom prst="rect">
            <a:avLst/>
          </a:pr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300" b="1">
                <a:solidFill>
                  <a:schemeClr val="dk2"/>
                </a:solidFill>
                <a:latin typeface="Encode Sans Semi Condensed"/>
                <a:ea typeface="Encode Sans Semi Condensed"/>
                <a:cs typeface="Encode Sans Semi Condensed"/>
                <a:sym typeface="Encode Sans Semi Condensed"/>
              </a:rPr>
              <a:t>Legislative &amp; judicial</a:t>
            </a:r>
            <a:endParaRPr sz="2300">
              <a:solidFill>
                <a:schemeClr val="dk2"/>
              </a:solidFill>
            </a:endParaRPr>
          </a:p>
        </p:txBody>
      </p:sp>
      <p:sp>
        <p:nvSpPr>
          <p:cNvPr id="290" name="Google Shape;290;p24"/>
          <p:cNvSpPr/>
          <p:nvPr/>
        </p:nvSpPr>
        <p:spPr>
          <a:xfrm>
            <a:off x="5148125" y="3001850"/>
            <a:ext cx="2511000" cy="572100"/>
          </a:xfrm>
          <a:prstGeom prst="rect">
            <a:avLst/>
          </a:pr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dk2"/>
                </a:solidFill>
                <a:latin typeface="Encode Sans Semi Condensed"/>
                <a:ea typeface="Encode Sans Semi Condensed"/>
                <a:cs typeface="Encode Sans Semi Condensed"/>
                <a:sym typeface="Encode Sans Semi Condensed"/>
              </a:rPr>
              <a:t>ENCOURAGED</a:t>
            </a:r>
            <a:endParaRPr sz="2300" b="1">
              <a:solidFill>
                <a:schemeClr val="dk2"/>
              </a:solidFill>
              <a:latin typeface="Encode Sans Semi Condensed"/>
              <a:ea typeface="Encode Sans Semi Condensed"/>
              <a:cs typeface="Encode Sans Semi Condensed"/>
              <a:sym typeface="Encode Sans Semi Condensed"/>
            </a:endParaRPr>
          </a:p>
        </p:txBody>
      </p:sp>
      <p:sp>
        <p:nvSpPr>
          <p:cNvPr id="291" name="Google Shape;291;p24"/>
          <p:cNvSpPr txBox="1"/>
          <p:nvPr/>
        </p:nvSpPr>
        <p:spPr>
          <a:xfrm>
            <a:off x="453825" y="4054025"/>
            <a:ext cx="81801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2150">
                <a:solidFill>
                  <a:schemeClr val="accent1"/>
                </a:solidFill>
                <a:highlight>
                  <a:srgbClr val="FFFFFF"/>
                </a:highlight>
                <a:latin typeface="Encode Sans Semi Condensed"/>
                <a:ea typeface="Encode Sans Semi Condensed"/>
                <a:cs typeface="Encode Sans Semi Condensed"/>
                <a:sym typeface="Encode Sans Semi Condensed"/>
              </a:rPr>
              <a:t>See Federal Management Regulation (FMR) Part </a:t>
            </a:r>
            <a:r>
              <a:rPr lang="en" sz="2150" u="sng">
                <a:solidFill>
                  <a:srgbClr val="BD2A35"/>
                </a:solidFill>
                <a:highlight>
                  <a:srgbClr val="FFFFFF"/>
                </a:highlight>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102.36</a:t>
            </a:r>
            <a:endParaRPr sz="2800">
              <a:solidFill>
                <a:srgbClr val="BD2A35"/>
              </a:solidFill>
              <a:latin typeface="Encode Sans Semi Condensed"/>
              <a:ea typeface="Encode Sans Semi Condensed"/>
              <a:cs typeface="Encode Sans Semi Condensed"/>
              <a:sym typeface="Encode Sans Semi Condensed"/>
            </a:endParaRPr>
          </a:p>
        </p:txBody>
      </p:sp>
      <p:sp>
        <p:nvSpPr>
          <p:cNvPr id="286" name="Google Shape;286;p24"/>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92" name="Google Shape;292;p24">
            <a:extLst>
              <a:ext uri="{C183D7F6-B498-43B3-948B-1728B52AA6E4}">
                <adec:decorative xmlns:adec="http://schemas.microsoft.com/office/drawing/2017/decorative" val="1"/>
              </a:ext>
            </a:extLst>
          </p:cNvPr>
          <p:cNvSpPr/>
          <p:nvPr/>
        </p:nvSpPr>
        <p:spPr>
          <a:xfrm>
            <a:off x="4421900" y="2035925"/>
            <a:ext cx="710400" cy="355200"/>
          </a:xfrm>
          <a:prstGeom prst="rightArrow">
            <a:avLst>
              <a:gd name="adj1" fmla="val 50000"/>
              <a:gd name="adj2"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4">
            <a:extLst>
              <a:ext uri="{C183D7F6-B498-43B3-948B-1728B52AA6E4}">
                <adec:decorative xmlns:adec="http://schemas.microsoft.com/office/drawing/2017/decorative" val="1"/>
              </a:ext>
            </a:extLst>
          </p:cNvPr>
          <p:cNvSpPr/>
          <p:nvPr/>
        </p:nvSpPr>
        <p:spPr>
          <a:xfrm>
            <a:off x="4421900" y="3110300"/>
            <a:ext cx="710400" cy="3552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5"/>
          <p:cNvSpPr txBox="1">
            <a:spLocks noGrp="1"/>
          </p:cNvSpPr>
          <p:nvPr>
            <p:ph type="title"/>
          </p:nvPr>
        </p:nvSpPr>
        <p:spPr>
          <a:xfrm>
            <a:off x="231475" y="174625"/>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is the Disposal Process?</a:t>
            </a:r>
            <a:endParaRPr/>
          </a:p>
        </p:txBody>
      </p:sp>
      <p:sp>
        <p:nvSpPr>
          <p:cNvPr id="300" name="Google Shape;300;p25"/>
          <p:cNvSpPr txBox="1">
            <a:spLocks noGrp="1"/>
          </p:cNvSpPr>
          <p:nvPr>
            <p:ph type="body" idx="1"/>
          </p:nvPr>
        </p:nvSpPr>
        <p:spPr>
          <a:xfrm>
            <a:off x="407624" y="689425"/>
            <a:ext cx="8302035" cy="346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dirty="0"/>
              <a:t>Internal screening </a:t>
            </a:r>
            <a:r>
              <a:rPr lang="en" sz="1800" dirty="0"/>
              <a:t>(redistribution)</a:t>
            </a:r>
            <a:endParaRPr sz="1800" dirty="0"/>
          </a:p>
          <a:p>
            <a:pPr marL="0" lvl="0" indent="0" algn="l" rtl="0">
              <a:spcBef>
                <a:spcPts val="0"/>
              </a:spcBef>
              <a:spcAft>
                <a:spcPts val="0"/>
              </a:spcAft>
              <a:buNone/>
            </a:pPr>
            <a:r>
              <a:rPr lang="en" sz="2300" dirty="0"/>
              <a:t>Excess screening </a:t>
            </a:r>
            <a:r>
              <a:rPr lang="en" sz="1800" dirty="0"/>
              <a:t>(federal transfers / Computers for Learning)</a:t>
            </a:r>
            <a:endParaRPr sz="1800" dirty="0"/>
          </a:p>
          <a:p>
            <a:pPr marL="0" lvl="0" indent="0" algn="l" rtl="0">
              <a:spcBef>
                <a:spcPts val="0"/>
              </a:spcBef>
              <a:spcAft>
                <a:spcPts val="0"/>
              </a:spcAft>
              <a:buNone/>
            </a:pPr>
            <a:r>
              <a:rPr lang="en-US" sz="2300" dirty="0"/>
              <a:t>Surplus </a:t>
            </a:r>
            <a:r>
              <a:rPr lang="en-US" sz="1800" dirty="0"/>
              <a:t>(</a:t>
            </a:r>
            <a:r>
              <a:rPr lang="en" sz="1800" dirty="0"/>
              <a:t>Donation to public agencies (tax supported) &amp; eligible non-federal entities</a:t>
            </a:r>
            <a:r>
              <a:rPr lang="en-US" sz="1800" dirty="0"/>
              <a:t>)</a:t>
            </a:r>
          </a:p>
          <a:p>
            <a:pPr marL="0" lvl="0" indent="0" algn="l" rtl="0">
              <a:spcBef>
                <a:spcPts val="0"/>
              </a:spcBef>
              <a:spcAft>
                <a:spcPts val="0"/>
              </a:spcAft>
              <a:buNone/>
            </a:pPr>
            <a:r>
              <a:rPr lang="en" sz="2300" dirty="0">
                <a:highlight>
                  <a:srgbClr val="FFFF00"/>
                </a:highlight>
              </a:rPr>
              <a:t>Public Sales</a:t>
            </a:r>
            <a:r>
              <a:rPr lang="en" sz="1800" dirty="0">
                <a:highlight>
                  <a:srgbClr val="FFFF00"/>
                </a:highlight>
              </a:rPr>
              <a:t> (GSAAuctions.gov)</a:t>
            </a:r>
            <a:endParaRPr sz="1800" dirty="0">
              <a:highlight>
                <a:srgbClr val="FFFF00"/>
              </a:highlight>
            </a:endParaRPr>
          </a:p>
        </p:txBody>
      </p:sp>
      <p:grpSp>
        <p:nvGrpSpPr>
          <p:cNvPr id="5" name="Group 4" descr="Flowchart depicting the visual order of the disposal process from internal agency screening to federal &amp; state screening in PPMS to donation if applicable (also in PPMS) to public sale on GSA Auctions. A flag indicates &quot;You are here&quot; on the Public Sales/ GSA Auctions marker in the flow chart.">
            <a:extLst>
              <a:ext uri="{FF2B5EF4-FFF2-40B4-BE49-F238E27FC236}">
                <a16:creationId xmlns:a16="http://schemas.microsoft.com/office/drawing/2014/main" id="{92F8118F-D11F-18CF-EA8B-175FEC58583C}"/>
              </a:ext>
            </a:extLst>
          </p:cNvPr>
          <p:cNvGrpSpPr/>
          <p:nvPr/>
        </p:nvGrpSpPr>
        <p:grpSpPr>
          <a:xfrm>
            <a:off x="1796175" y="2020400"/>
            <a:ext cx="5782800" cy="3034301"/>
            <a:chOff x="1796175" y="2020400"/>
            <a:chExt cx="5782800" cy="3034301"/>
          </a:xfrm>
        </p:grpSpPr>
        <p:pic>
          <p:nvPicPr>
            <p:cNvPr id="301" name="Google Shape;301;p25"/>
            <p:cNvPicPr preferRelativeResize="0"/>
            <p:nvPr/>
          </p:nvPicPr>
          <p:blipFill rotWithShape="1">
            <a:blip r:embed="rId3" cstate="email">
              <a:alphaModFix/>
              <a:extLst>
                <a:ext uri="{28A0092B-C50C-407E-A947-70E740481C1C}">
                  <a14:useLocalDpi xmlns:a14="http://schemas.microsoft.com/office/drawing/2010/main"/>
                </a:ext>
              </a:extLst>
            </a:blip>
            <a:srcRect t="4909" b="7570"/>
            <a:stretch/>
          </p:blipFill>
          <p:spPr>
            <a:xfrm>
              <a:off x="1796175" y="2020400"/>
              <a:ext cx="5782800" cy="3034301"/>
            </a:xfrm>
            <a:prstGeom prst="rect">
              <a:avLst/>
            </a:prstGeom>
            <a:noFill/>
            <a:ln>
              <a:noFill/>
            </a:ln>
          </p:spPr>
        </p:pic>
        <p:pic>
          <p:nvPicPr>
            <p:cNvPr id="302" name="Google Shape;302;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89125" y="4287400"/>
              <a:ext cx="2789850" cy="573750"/>
            </a:xfrm>
            <a:prstGeom prst="rect">
              <a:avLst/>
            </a:prstGeom>
            <a:noFill/>
            <a:ln>
              <a:noFill/>
            </a:ln>
          </p:spPr>
        </p:pic>
        <p:pic>
          <p:nvPicPr>
            <p:cNvPr id="303" name="Google Shape;303;p2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345975" y="4287400"/>
              <a:ext cx="1311525" cy="573750"/>
            </a:xfrm>
            <a:prstGeom prst="rect">
              <a:avLst/>
            </a:prstGeom>
            <a:noFill/>
            <a:ln>
              <a:noFill/>
            </a:ln>
          </p:spPr>
        </p:pic>
        <p:pic>
          <p:nvPicPr>
            <p:cNvPr id="304" name="Google Shape;304;p2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034675" y="2057262"/>
              <a:ext cx="961700" cy="1028975"/>
            </a:xfrm>
            <a:prstGeom prst="rect">
              <a:avLst/>
            </a:prstGeom>
            <a:noFill/>
            <a:ln>
              <a:noFill/>
            </a:ln>
          </p:spPr>
        </p:pic>
        <p:sp>
          <p:nvSpPr>
            <p:cNvPr id="2" name="TextBox 1">
              <a:extLst>
                <a:ext uri="{FF2B5EF4-FFF2-40B4-BE49-F238E27FC236}">
                  <a16:creationId xmlns:a16="http://schemas.microsoft.com/office/drawing/2014/main" id="{E94CA777-AAD9-0441-8931-35D3DC1F8A02}"/>
                </a:ext>
              </a:extLst>
            </p:cNvPr>
            <p:cNvSpPr txBox="1"/>
            <p:nvPr/>
          </p:nvSpPr>
          <p:spPr>
            <a:xfrm>
              <a:off x="3465870" y="3128678"/>
              <a:ext cx="1047135" cy="954107"/>
            </a:xfrm>
            <a:prstGeom prst="rect">
              <a:avLst/>
            </a:prstGeom>
            <a:solidFill>
              <a:srgbClr val="0070C0"/>
            </a:solidFill>
          </p:spPr>
          <p:txBody>
            <a:bodyPr wrap="square" rtlCol="0">
              <a:spAutoFit/>
            </a:bodyPr>
            <a:lstStyle/>
            <a:p>
              <a:r>
                <a:rPr lang="en-US" b="1" dirty="0"/>
                <a:t>Federal &amp; State Screening (PPMS)</a:t>
              </a:r>
            </a:p>
          </p:txBody>
        </p:sp>
        <p:sp>
          <p:nvSpPr>
            <p:cNvPr id="3" name="TextBox 2">
              <a:extLst>
                <a:ext uri="{FF2B5EF4-FFF2-40B4-BE49-F238E27FC236}">
                  <a16:creationId xmlns:a16="http://schemas.microsoft.com/office/drawing/2014/main" id="{F0674941-8DF2-A3D3-CE3A-12B3D1611297}"/>
                </a:ext>
              </a:extLst>
            </p:cNvPr>
            <p:cNvSpPr txBox="1"/>
            <p:nvPr/>
          </p:nvSpPr>
          <p:spPr>
            <a:xfrm>
              <a:off x="4859595" y="3211595"/>
              <a:ext cx="1116048" cy="738664"/>
            </a:xfrm>
            <a:prstGeom prst="rect">
              <a:avLst/>
            </a:prstGeom>
            <a:solidFill>
              <a:srgbClr val="00B050"/>
            </a:solidFill>
          </p:spPr>
          <p:txBody>
            <a:bodyPr wrap="square" rtlCol="0">
              <a:spAutoFit/>
            </a:bodyPr>
            <a:lstStyle/>
            <a:p>
              <a:r>
                <a:rPr lang="en-US" b="1" dirty="0"/>
                <a:t>Donation if applicable (PPMS)</a:t>
              </a:r>
            </a:p>
          </p:txBody>
        </p:sp>
      </p:grpSp>
      <p:sp>
        <p:nvSpPr>
          <p:cNvPr id="299" name="Google Shape;299;p25">
            <a:extLst>
              <a:ext uri="{C183D7F6-B498-43B3-948B-1728B52AA6E4}">
                <adec:decorative xmlns:adec="http://schemas.microsoft.com/office/drawing/2017/decorative" val="0"/>
              </a:ext>
            </a:extLst>
          </p:cNvPr>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6"/>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accent1"/>
                </a:solidFill>
              </a:rPr>
              <a:t>What sales services does GSA offer?</a:t>
            </a:r>
            <a:endParaRPr>
              <a:solidFill>
                <a:schemeClr val="accent1"/>
              </a:solidFill>
            </a:endParaRPr>
          </a:p>
          <a:p>
            <a:pPr marL="0" lvl="0" indent="0" algn="l" rtl="0">
              <a:spcBef>
                <a:spcPts val="0"/>
              </a:spcBef>
              <a:spcAft>
                <a:spcPts val="0"/>
              </a:spcAft>
              <a:buNone/>
            </a:pPr>
            <a:endParaRPr/>
          </a:p>
        </p:txBody>
      </p:sp>
      <p:sp>
        <p:nvSpPr>
          <p:cNvPr id="311" name="Google Shape;311;p26"/>
          <p:cNvSpPr txBox="1">
            <a:spLocks noGrp="1"/>
          </p:cNvSpPr>
          <p:nvPr>
            <p:ph type="body" idx="1"/>
          </p:nvPr>
        </p:nvSpPr>
        <p:spPr>
          <a:xfrm>
            <a:off x="1936275" y="978425"/>
            <a:ext cx="5434800" cy="3776700"/>
          </a:xfrm>
          <a:prstGeom prst="rect">
            <a:avLst/>
          </a:prstGeom>
        </p:spPr>
        <p:txBody>
          <a:bodyPr spcFirstLastPara="1" wrap="square" lIns="91425" tIns="91425" rIns="91425" bIns="91425" anchor="t" anchorCtr="0">
            <a:noAutofit/>
          </a:bodyPr>
          <a:lstStyle/>
          <a:p>
            <a:pPr marL="0" lvl="0" indent="0" algn="l" rtl="0">
              <a:lnSpc>
                <a:spcPct val="90000"/>
              </a:lnSpc>
              <a:spcBef>
                <a:spcPts val="500"/>
              </a:spcBef>
              <a:spcAft>
                <a:spcPts val="0"/>
              </a:spcAft>
              <a:buNone/>
            </a:pPr>
            <a:r>
              <a:rPr lang="en" b="1">
                <a:latin typeface="Encode Sans Semi Condensed"/>
                <a:ea typeface="Encode Sans Semi Condensed"/>
                <a:cs typeface="Encode Sans Semi Condensed"/>
                <a:sym typeface="Encode Sans Semi Condensed"/>
              </a:rPr>
              <a:t>There’s no upfront cost to use GSA! </a:t>
            </a:r>
            <a:endParaRPr b="1">
              <a:latin typeface="Encode Sans Semi Condensed"/>
              <a:ea typeface="Encode Sans Semi Condensed"/>
              <a:cs typeface="Encode Sans Semi Condensed"/>
              <a:sym typeface="Encode Sans Semi Condensed"/>
            </a:endParaRPr>
          </a:p>
          <a:p>
            <a:pPr marL="0" lvl="0" indent="0" algn="l" rtl="0">
              <a:lnSpc>
                <a:spcPct val="90000"/>
              </a:lnSpc>
              <a:spcBef>
                <a:spcPts val="0"/>
              </a:spcBef>
              <a:spcAft>
                <a:spcPts val="0"/>
              </a:spcAft>
              <a:buNone/>
            </a:pPr>
            <a:r>
              <a:rPr lang="en" sz="2100">
                <a:latin typeface="Encode Sans Semi Condensed"/>
                <a:ea typeface="Encode Sans Semi Condensed"/>
                <a:cs typeface="Encode Sans Semi Condensed"/>
                <a:sym typeface="Encode Sans Semi Condensed"/>
              </a:rPr>
              <a:t>We use proceeds from the sale to cover the </a:t>
            </a:r>
            <a:endParaRPr sz="2100">
              <a:latin typeface="Encode Sans Semi Condensed"/>
              <a:ea typeface="Encode Sans Semi Condensed"/>
              <a:cs typeface="Encode Sans Semi Condensed"/>
              <a:sym typeface="Encode Sans Semi Condensed"/>
            </a:endParaRPr>
          </a:p>
          <a:p>
            <a:pPr marL="0" lvl="0" indent="0" algn="l" rtl="0">
              <a:lnSpc>
                <a:spcPct val="90000"/>
              </a:lnSpc>
              <a:spcBef>
                <a:spcPts val="0"/>
              </a:spcBef>
              <a:spcAft>
                <a:spcPts val="0"/>
              </a:spcAft>
              <a:buNone/>
            </a:pPr>
            <a:r>
              <a:rPr lang="en" sz="2100">
                <a:latin typeface="Encode Sans Semi Condensed"/>
                <a:ea typeface="Encode Sans Semi Condensed"/>
                <a:cs typeface="Encode Sans Semi Condensed"/>
                <a:sym typeface="Encode Sans Semi Condensed"/>
              </a:rPr>
              <a:t>cost of sales!</a:t>
            </a:r>
            <a:endParaRPr sz="2100">
              <a:latin typeface="Encode Sans Semi Condensed"/>
              <a:ea typeface="Encode Sans Semi Condensed"/>
              <a:cs typeface="Encode Sans Semi Condensed"/>
              <a:sym typeface="Encode Sans Semi Condensed"/>
            </a:endParaRPr>
          </a:p>
          <a:p>
            <a:pPr marL="0" lvl="0" indent="0" algn="l" rtl="0">
              <a:lnSpc>
                <a:spcPct val="90000"/>
              </a:lnSpc>
              <a:spcBef>
                <a:spcPts val="500"/>
              </a:spcBef>
              <a:spcAft>
                <a:spcPts val="0"/>
              </a:spcAft>
              <a:buNone/>
            </a:pPr>
            <a:endParaRPr sz="1400">
              <a:latin typeface="Encode Sans Semi Condensed"/>
              <a:ea typeface="Encode Sans Semi Condensed"/>
              <a:cs typeface="Encode Sans Semi Condensed"/>
              <a:sym typeface="Encode Sans Semi Condensed"/>
            </a:endParaRPr>
          </a:p>
          <a:p>
            <a:pPr marL="0" lvl="0" indent="0" algn="l" rtl="0">
              <a:lnSpc>
                <a:spcPct val="90000"/>
              </a:lnSpc>
              <a:spcBef>
                <a:spcPts val="500"/>
              </a:spcBef>
              <a:spcAft>
                <a:spcPts val="0"/>
              </a:spcAft>
              <a:buNone/>
            </a:pPr>
            <a:endParaRPr sz="1400">
              <a:latin typeface="Encode Sans Semi Condensed"/>
              <a:ea typeface="Encode Sans Semi Condensed"/>
              <a:cs typeface="Encode Sans Semi Condensed"/>
              <a:sym typeface="Encode Sans Semi Condensed"/>
            </a:endParaRPr>
          </a:p>
          <a:p>
            <a:pPr marL="0" lvl="0" indent="0" algn="l" rtl="0">
              <a:lnSpc>
                <a:spcPct val="90000"/>
              </a:lnSpc>
              <a:spcBef>
                <a:spcPts val="500"/>
              </a:spcBef>
              <a:spcAft>
                <a:spcPts val="0"/>
              </a:spcAft>
              <a:buNone/>
            </a:pPr>
            <a:r>
              <a:rPr lang="en" b="1">
                <a:solidFill>
                  <a:schemeClr val="accent1"/>
                </a:solidFill>
                <a:latin typeface="Encode Sans Semi Condensed"/>
                <a:ea typeface="Encode Sans Semi Condensed"/>
                <a:cs typeface="Encode Sans Semi Condensed"/>
                <a:sym typeface="Encode Sans Semi Condensed"/>
              </a:rPr>
              <a:t>Basic Services:</a:t>
            </a:r>
            <a:endParaRPr sz="2400">
              <a:solidFill>
                <a:schemeClr val="accent1"/>
              </a:solidFill>
              <a:latin typeface="Encode Sans Semi Condensed"/>
              <a:ea typeface="Encode Sans Semi Condensed"/>
              <a:cs typeface="Encode Sans Semi Condensed"/>
              <a:sym typeface="Encode Sans Semi Condensed"/>
            </a:endParaRPr>
          </a:p>
          <a:p>
            <a:pPr marL="457200" lvl="0" indent="-355600" algn="l" rtl="0">
              <a:lnSpc>
                <a:spcPct val="90000"/>
              </a:lnSpc>
              <a:spcBef>
                <a:spcPts val="0"/>
              </a:spcBef>
              <a:spcAft>
                <a:spcPts val="0"/>
              </a:spcAft>
              <a:buClr>
                <a:srgbClr val="003C71"/>
              </a:buClr>
              <a:buSzPts val="2000"/>
              <a:buFont typeface="Encode Sans Semi Condensed"/>
              <a:buChar char="•"/>
            </a:pPr>
            <a:r>
              <a:rPr lang="en" sz="2000">
                <a:solidFill>
                  <a:srgbClr val="003C71"/>
                </a:solidFill>
                <a:latin typeface="Encode Sans Semi Condensed"/>
                <a:ea typeface="Encode Sans Semi Condensed"/>
                <a:cs typeface="Encode Sans Semi Condensed"/>
                <a:sym typeface="Encode Sans Semi Condensed"/>
              </a:rPr>
              <a:t>Sales preparation</a:t>
            </a:r>
            <a:endParaRPr sz="2000">
              <a:solidFill>
                <a:srgbClr val="003C71"/>
              </a:solidFill>
              <a:latin typeface="Encode Sans Semi Condensed"/>
              <a:ea typeface="Encode Sans Semi Condensed"/>
              <a:cs typeface="Encode Sans Semi Condensed"/>
              <a:sym typeface="Encode Sans Semi Condensed"/>
            </a:endParaRPr>
          </a:p>
          <a:p>
            <a:pPr marL="457200" lvl="0" indent="-355600" algn="l" rtl="0">
              <a:lnSpc>
                <a:spcPct val="90000"/>
              </a:lnSpc>
              <a:spcBef>
                <a:spcPts val="0"/>
              </a:spcBef>
              <a:spcAft>
                <a:spcPts val="0"/>
              </a:spcAft>
              <a:buClr>
                <a:srgbClr val="003C71"/>
              </a:buClr>
              <a:buSzPts val="2000"/>
              <a:buFont typeface="Encode Sans Semi Condensed"/>
              <a:buChar char="•"/>
            </a:pPr>
            <a:r>
              <a:rPr lang="en" sz="2000">
                <a:latin typeface="Encode Sans Semi Condensed"/>
                <a:ea typeface="Encode Sans Semi Condensed"/>
                <a:cs typeface="Encode Sans Semi Condensed"/>
                <a:sym typeface="Encode Sans Semi Condensed"/>
              </a:rPr>
              <a:t>Management of c</a:t>
            </a:r>
            <a:r>
              <a:rPr lang="en" sz="2000">
                <a:solidFill>
                  <a:srgbClr val="003C71"/>
                </a:solidFill>
                <a:latin typeface="Encode Sans Semi Condensed"/>
                <a:ea typeface="Encode Sans Semi Condensed"/>
                <a:cs typeface="Encode Sans Semi Condensed"/>
                <a:sym typeface="Encode Sans Semi Condensed"/>
              </a:rPr>
              <a:t>ontract awards and dispute</a:t>
            </a:r>
            <a:r>
              <a:rPr lang="en" sz="2000">
                <a:latin typeface="Encode Sans Semi Condensed"/>
                <a:ea typeface="Encode Sans Semi Condensed"/>
                <a:cs typeface="Encode Sans Semi Condensed"/>
                <a:sym typeface="Encode Sans Semi Condensed"/>
              </a:rPr>
              <a:t>s</a:t>
            </a:r>
            <a:endParaRPr sz="2000">
              <a:solidFill>
                <a:srgbClr val="003C71"/>
              </a:solidFill>
              <a:latin typeface="Encode Sans Semi Condensed"/>
              <a:ea typeface="Encode Sans Semi Condensed"/>
              <a:cs typeface="Encode Sans Semi Condensed"/>
              <a:sym typeface="Encode Sans Semi Condensed"/>
            </a:endParaRPr>
          </a:p>
          <a:p>
            <a:pPr marL="457200" lvl="0" indent="-355600" algn="l" rtl="0">
              <a:lnSpc>
                <a:spcPct val="90000"/>
              </a:lnSpc>
              <a:spcBef>
                <a:spcPts val="0"/>
              </a:spcBef>
              <a:spcAft>
                <a:spcPts val="0"/>
              </a:spcAft>
              <a:buClr>
                <a:srgbClr val="003C71"/>
              </a:buClr>
              <a:buSzPts val="2000"/>
              <a:buFont typeface="Encode Sans Semi Condensed"/>
              <a:buChar char="•"/>
            </a:pPr>
            <a:r>
              <a:rPr lang="en" sz="2000">
                <a:solidFill>
                  <a:srgbClr val="003C71"/>
                </a:solidFill>
                <a:latin typeface="Encode Sans Semi Condensed"/>
                <a:ea typeface="Encode Sans Semi Condensed"/>
                <a:cs typeface="Encode Sans Semi Condensed"/>
                <a:sym typeface="Encode Sans Semi Condensed"/>
              </a:rPr>
              <a:t>Collection and </a:t>
            </a:r>
            <a:r>
              <a:rPr lang="en" sz="2000">
                <a:latin typeface="Encode Sans Semi Condensed"/>
                <a:ea typeface="Encode Sans Semi Condensed"/>
                <a:cs typeface="Encode Sans Semi Condensed"/>
                <a:sym typeface="Encode Sans Semi Condensed"/>
              </a:rPr>
              <a:t>distribution</a:t>
            </a:r>
            <a:r>
              <a:rPr lang="en" sz="2000">
                <a:solidFill>
                  <a:srgbClr val="003C71"/>
                </a:solidFill>
                <a:latin typeface="Encode Sans Semi Condensed"/>
                <a:ea typeface="Encode Sans Semi Condensed"/>
                <a:cs typeface="Encode Sans Semi Condensed"/>
                <a:sym typeface="Encode Sans Semi Condensed"/>
              </a:rPr>
              <a:t> of proceeds</a:t>
            </a:r>
            <a:endParaRPr sz="2000">
              <a:solidFill>
                <a:srgbClr val="003C71"/>
              </a:solidFill>
              <a:latin typeface="Encode Sans Semi Condensed"/>
              <a:ea typeface="Encode Sans Semi Condensed"/>
              <a:cs typeface="Encode Sans Semi Condensed"/>
              <a:sym typeface="Encode Sans Semi Condensed"/>
            </a:endParaRPr>
          </a:p>
          <a:p>
            <a:pPr marL="457200" lvl="0" indent="-355600" algn="l" rtl="0">
              <a:lnSpc>
                <a:spcPct val="90000"/>
              </a:lnSpc>
              <a:spcBef>
                <a:spcPts val="0"/>
              </a:spcBef>
              <a:spcAft>
                <a:spcPts val="0"/>
              </a:spcAft>
              <a:buClr>
                <a:srgbClr val="333333"/>
              </a:buClr>
              <a:buSzPts val="2000"/>
              <a:buFont typeface="Encode Sans Semi Condensed"/>
              <a:buChar char="•"/>
            </a:pPr>
            <a:r>
              <a:rPr lang="en" sz="2000">
                <a:latin typeface="Encode Sans Semi Condensed"/>
                <a:ea typeface="Encode Sans Semi Condensed"/>
                <a:cs typeface="Encode Sans Semi Condensed"/>
                <a:sym typeface="Encode Sans Semi Condensed"/>
              </a:rPr>
              <a:t>Prepare and send SF-97 to buyer</a:t>
            </a:r>
            <a:endParaRPr sz="2000">
              <a:latin typeface="Encode Sans Semi Condensed"/>
              <a:ea typeface="Encode Sans Semi Condensed"/>
              <a:cs typeface="Encode Sans Semi Condensed"/>
              <a:sym typeface="Encode Sans Semi Condensed"/>
            </a:endParaRPr>
          </a:p>
          <a:p>
            <a:pPr marL="457200" lvl="0" indent="-355600" algn="l" rtl="0">
              <a:lnSpc>
                <a:spcPct val="90000"/>
              </a:lnSpc>
              <a:spcBef>
                <a:spcPts val="0"/>
              </a:spcBef>
              <a:spcAft>
                <a:spcPts val="0"/>
              </a:spcAft>
              <a:buClr>
                <a:srgbClr val="333333"/>
              </a:buClr>
              <a:buSzPts val="2000"/>
              <a:buFont typeface="Encode Sans Semi Condensed"/>
              <a:buChar char="•"/>
            </a:pPr>
            <a:r>
              <a:rPr lang="en" sz="2000">
                <a:latin typeface="Encode Sans Semi Condensed"/>
                <a:ea typeface="Encode Sans Semi Condensed"/>
                <a:cs typeface="Encode Sans Semi Condensed"/>
                <a:sym typeface="Encode Sans Semi Condensed"/>
              </a:rPr>
              <a:t>Reporting of annual sale data</a:t>
            </a:r>
            <a:endParaRPr sz="2000">
              <a:solidFill>
                <a:srgbClr val="003C71"/>
              </a:solidFill>
            </a:endParaRPr>
          </a:p>
        </p:txBody>
      </p:sp>
      <p:sp>
        <p:nvSpPr>
          <p:cNvPr id="310" name="Google Shape;310;p26"/>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3" name="Group 2">
            <a:extLst>
              <a:ext uri="{FF2B5EF4-FFF2-40B4-BE49-F238E27FC236}">
                <a16:creationId xmlns:a16="http://schemas.microsoft.com/office/drawing/2014/main" id="{3ECC0F61-BBBA-B78E-5288-CE876EDE0980}"/>
              </a:ext>
              <a:ext uri="{C183D7F6-B498-43B3-948B-1728B52AA6E4}">
                <adec:decorative xmlns:adec="http://schemas.microsoft.com/office/drawing/2017/decorative" val="1"/>
              </a:ext>
            </a:extLst>
          </p:cNvPr>
          <p:cNvGrpSpPr/>
          <p:nvPr/>
        </p:nvGrpSpPr>
        <p:grpSpPr>
          <a:xfrm>
            <a:off x="619463" y="1136525"/>
            <a:ext cx="1101837" cy="2870800"/>
            <a:chOff x="619463" y="1136525"/>
            <a:chExt cx="1101837" cy="2870800"/>
          </a:xfrm>
        </p:grpSpPr>
        <p:pic>
          <p:nvPicPr>
            <p:cNvPr id="312" name="Google Shape;312;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9463" y="2905500"/>
              <a:ext cx="1101825" cy="1101825"/>
            </a:xfrm>
            <a:prstGeom prst="rect">
              <a:avLst/>
            </a:prstGeom>
            <a:noFill/>
            <a:ln>
              <a:noFill/>
            </a:ln>
          </p:spPr>
        </p:pic>
        <p:pic>
          <p:nvPicPr>
            <p:cNvPr id="313" name="Google Shape;313;p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19475" y="1136525"/>
              <a:ext cx="1101825" cy="1074650"/>
            </a:xfrm>
            <a:prstGeom prst="rect">
              <a:avLst/>
            </a:prstGeom>
            <a:noFill/>
            <a:ln>
              <a:noFill/>
            </a:ln>
          </p:spPr>
        </p:pic>
        <p:pic>
          <p:nvPicPr>
            <p:cNvPr id="314" name="Google Shape;314;p2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40074" y="1443513"/>
              <a:ext cx="460625" cy="460675"/>
            </a:xfrm>
            <a:prstGeom prst="rect">
              <a:avLst/>
            </a:prstGeom>
            <a:noFill/>
            <a:ln>
              <a:noFill/>
            </a:ln>
          </p:spPr>
        </p:pic>
        <p:cxnSp>
          <p:nvCxnSpPr>
            <p:cNvPr id="315" name="Google Shape;315;p26"/>
            <p:cNvCxnSpPr/>
            <p:nvPr/>
          </p:nvCxnSpPr>
          <p:spPr>
            <a:xfrm>
              <a:off x="918688" y="1429663"/>
              <a:ext cx="503400" cy="488400"/>
            </a:xfrm>
            <a:prstGeom prst="straightConnector1">
              <a:avLst/>
            </a:prstGeom>
            <a:noFill/>
            <a:ln w="28575" cap="flat" cmpd="sng">
              <a:solidFill>
                <a:schemeClr val="accent4"/>
              </a:solidFill>
              <a:prstDash val="solid"/>
              <a:round/>
              <a:headEnd type="none" w="med" len="med"/>
              <a:tailEnd type="none"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7"/>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are the benefits of using GSA?</a:t>
            </a:r>
            <a:endParaRPr>
              <a:latin typeface="Poppins"/>
              <a:ea typeface="Poppins"/>
              <a:cs typeface="Poppins"/>
              <a:sym typeface="Poppins"/>
            </a:endParaRPr>
          </a:p>
        </p:txBody>
      </p:sp>
      <p:sp>
        <p:nvSpPr>
          <p:cNvPr id="321" name="Google Shape;321;p27"/>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22" name="Google Shape;322;p27"/>
          <p:cNvSpPr txBox="1">
            <a:spLocks noGrp="1"/>
          </p:cNvSpPr>
          <p:nvPr>
            <p:ph type="body" idx="1"/>
          </p:nvPr>
        </p:nvSpPr>
        <p:spPr>
          <a:xfrm>
            <a:off x="3683750" y="1005225"/>
            <a:ext cx="5460300" cy="3683400"/>
          </a:xfrm>
          <a:prstGeom prst="rect">
            <a:avLst/>
          </a:prstGeom>
        </p:spPr>
        <p:txBody>
          <a:bodyPr spcFirstLastPara="1" wrap="square" lIns="91425" tIns="91425" rIns="91425" bIns="91425" anchor="ctr" anchorCtr="0">
            <a:noAutofit/>
          </a:bodyPr>
          <a:lstStyle/>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Compliant with the FMR </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Warranted Sales Contracting Officers (SCOs)</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Nationwide coverage</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Reputable ecommerce platform, </a:t>
            </a:r>
            <a:r>
              <a:rPr lang="en" sz="1950" u="sng">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GSA Auctions</a:t>
            </a:r>
            <a:endParaRPr sz="1950">
              <a:solidFill>
                <a:srgbClr val="BD2A35"/>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Digital marketing services</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Optimizes return to the US Government</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Eliminates removal costs</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Diverts waste / promotes reuse</a:t>
            </a:r>
            <a:endParaRPr sz="1950">
              <a:solidFill>
                <a:srgbClr val="013C88"/>
              </a:solidFill>
              <a:latin typeface="Encode Sans Semi Condensed"/>
              <a:ea typeface="Encode Sans Semi Condensed"/>
              <a:cs typeface="Encode Sans Semi Condensed"/>
              <a:sym typeface="Encode Sans Semi Condensed"/>
            </a:endParaRPr>
          </a:p>
        </p:txBody>
      </p:sp>
      <p:pic>
        <p:nvPicPr>
          <p:cNvPr id="323" name="Google Shape;323;p27">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r="26242"/>
          <a:stretch/>
        </p:blipFill>
        <p:spPr>
          <a:xfrm>
            <a:off x="152400" y="1150000"/>
            <a:ext cx="3456474" cy="3267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8"/>
          <p:cNvSpPr txBox="1">
            <a:spLocks noGrp="1"/>
          </p:cNvSpPr>
          <p:nvPr>
            <p:ph type="title"/>
          </p:nvPr>
        </p:nvSpPr>
        <p:spPr>
          <a:xfrm>
            <a:off x="231475" y="265750"/>
            <a:ext cx="8109000" cy="94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Does my agency receive reimbursement for sold property?</a:t>
            </a:r>
            <a:endParaRPr>
              <a:latin typeface="Poppins"/>
              <a:ea typeface="Poppins"/>
              <a:cs typeface="Poppins"/>
              <a:sym typeface="Poppins"/>
            </a:endParaRPr>
          </a:p>
        </p:txBody>
      </p:sp>
      <p:sp>
        <p:nvSpPr>
          <p:cNvPr id="330" name="Google Shape;330;p28"/>
          <p:cNvSpPr txBox="1">
            <a:spLocks noGrp="1"/>
          </p:cNvSpPr>
          <p:nvPr>
            <p:ph type="body" idx="1"/>
          </p:nvPr>
        </p:nvSpPr>
        <p:spPr>
          <a:xfrm>
            <a:off x="124700" y="1144150"/>
            <a:ext cx="6215400" cy="373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latin typeface="Encode Sans Semi Condensed"/>
                <a:ea typeface="Encode Sans Semi Condensed"/>
                <a:cs typeface="Encode Sans Semi Condensed"/>
                <a:sym typeface="Encode Sans Semi Condensed"/>
              </a:rPr>
              <a:t>It depends on:</a:t>
            </a:r>
            <a:r>
              <a:rPr lang="en" sz="1800">
                <a:latin typeface="Encode Sans Semi Condensed"/>
                <a:ea typeface="Encode Sans Semi Condensed"/>
                <a:cs typeface="Encode Sans Semi Condensed"/>
                <a:sym typeface="Encode Sans Semi Condensed"/>
              </a:rPr>
              <a:t> </a:t>
            </a:r>
            <a:endParaRPr sz="1500">
              <a:latin typeface="Encode Sans Semi Condensed"/>
              <a:ea typeface="Encode Sans Semi Condensed"/>
              <a:cs typeface="Encode Sans Semi Condensed"/>
              <a:sym typeface="Encode Sans Semi Condensed"/>
            </a:endParaRPr>
          </a:p>
          <a:p>
            <a:pPr marL="457200" lvl="0" indent="-323850" algn="l" rtl="0">
              <a:lnSpc>
                <a:spcPct val="115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How the property was purchased,</a:t>
            </a:r>
            <a:endParaRPr sz="1500">
              <a:latin typeface="Encode Sans Semi Condensed"/>
              <a:ea typeface="Encode Sans Semi Condensed"/>
              <a:cs typeface="Encode Sans Semi Condensed"/>
              <a:sym typeface="Encode Sans Semi Condensed"/>
            </a:endParaRPr>
          </a:p>
          <a:p>
            <a:pPr marL="457200" lvl="0" indent="-323850" algn="l" rtl="0">
              <a:lnSpc>
                <a:spcPct val="115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If there’s a continuing need (Exchange/Sale), and/or</a:t>
            </a:r>
            <a:endParaRPr sz="1500">
              <a:latin typeface="Encode Sans Semi Condensed"/>
              <a:ea typeface="Encode Sans Semi Condensed"/>
              <a:cs typeface="Encode Sans Semi Condensed"/>
              <a:sym typeface="Encode Sans Semi Condensed"/>
            </a:endParaRPr>
          </a:p>
          <a:p>
            <a:pPr marL="457200" lvl="0" indent="-323850" algn="l" rtl="0">
              <a:lnSpc>
                <a:spcPct val="115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If the agency incurs and documents the cost of sale activities (e.g., storage fees)</a:t>
            </a:r>
            <a:endParaRPr sz="300">
              <a:latin typeface="Encode Sans Semi Condensed"/>
              <a:ea typeface="Encode Sans Semi Condensed"/>
              <a:cs typeface="Encode Sans Semi Condensed"/>
              <a:sym typeface="Encode Sans Semi Condensed"/>
            </a:endParaRPr>
          </a:p>
          <a:p>
            <a:pPr marL="0" lvl="0" indent="0" algn="l" rtl="0">
              <a:lnSpc>
                <a:spcPct val="115000"/>
              </a:lnSpc>
              <a:spcBef>
                <a:spcPts val="1200"/>
              </a:spcBef>
              <a:spcAft>
                <a:spcPts val="0"/>
              </a:spcAft>
              <a:buNone/>
            </a:pPr>
            <a:r>
              <a:rPr lang="en" sz="1600" b="1">
                <a:latin typeface="Encode Sans Semi Condensed"/>
                <a:ea typeface="Encode Sans Semi Condensed"/>
                <a:cs typeface="Encode Sans Semi Condensed"/>
                <a:sym typeface="Encode Sans Semi Condensed"/>
              </a:rPr>
              <a:t>Remember:</a:t>
            </a:r>
            <a:endParaRPr sz="1500" b="1">
              <a:latin typeface="Encode Sans Semi Condensed"/>
              <a:ea typeface="Encode Sans Semi Condensed"/>
              <a:cs typeface="Encode Sans Semi Condensed"/>
              <a:sym typeface="Encode Sans Semi Condensed"/>
            </a:endParaRPr>
          </a:p>
          <a:p>
            <a:pPr marL="457200" lvl="0" indent="-330200" algn="l" rtl="0">
              <a:lnSpc>
                <a:spcPct val="115000"/>
              </a:lnSpc>
              <a:spcBef>
                <a:spcPts val="0"/>
              </a:spcBef>
              <a:spcAft>
                <a:spcPts val="0"/>
              </a:spcAft>
              <a:buSzPts val="1600"/>
              <a:buFont typeface="Poppins"/>
              <a:buChar char="●"/>
            </a:pPr>
            <a:r>
              <a:rPr lang="en" sz="1600">
                <a:latin typeface="Encode Sans Semi Condensed"/>
                <a:ea typeface="Encode Sans Semi Condensed"/>
                <a:cs typeface="Encode Sans Semi Condensed"/>
                <a:sym typeface="Encode Sans Semi Condensed"/>
              </a:rPr>
              <a:t>Reimbursable property </a:t>
            </a:r>
            <a:r>
              <a:rPr lang="en" sz="1600" b="1">
                <a:latin typeface="Encode Sans Semi Condensed"/>
                <a:ea typeface="Encode Sans Semi Condensed"/>
                <a:cs typeface="Encode Sans Semi Condensed"/>
                <a:sym typeface="Encode Sans Semi Condensed"/>
              </a:rPr>
              <a:t>must be identified</a:t>
            </a:r>
            <a:r>
              <a:rPr lang="en" sz="1600">
                <a:latin typeface="Encode Sans Semi Condensed"/>
                <a:ea typeface="Encode Sans Semi Condensed"/>
                <a:cs typeface="Encode Sans Semi Condensed"/>
                <a:sym typeface="Encode Sans Semi Condensed"/>
              </a:rPr>
              <a:t> </a:t>
            </a:r>
            <a:r>
              <a:rPr lang="en" sz="1600" b="1">
                <a:latin typeface="Encode Sans Semi Condensed"/>
                <a:ea typeface="Encode Sans Semi Condensed"/>
                <a:cs typeface="Encode Sans Semi Condensed"/>
                <a:sym typeface="Encode Sans Semi Condensed"/>
              </a:rPr>
              <a:t>when it’s reported and requires additional information </a:t>
            </a:r>
            <a:r>
              <a:rPr lang="en" sz="1200">
                <a:latin typeface="Encode Sans Semi Condensed"/>
                <a:ea typeface="Encode Sans Semi Condensed"/>
                <a:cs typeface="Encode Sans Semi Condensed"/>
                <a:sym typeface="Encode Sans Semi Condensed"/>
              </a:rPr>
              <a:t>(see </a:t>
            </a:r>
            <a:r>
              <a:rPr lang="en" sz="1200" u="sng">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Agency Reimbursement training</a:t>
            </a:r>
            <a:r>
              <a:rPr lang="en" sz="1200">
                <a:latin typeface="Encode Sans Semi Condensed"/>
                <a:ea typeface="Encode Sans Semi Condensed"/>
                <a:cs typeface="Encode Sans Semi Condensed"/>
                <a:sym typeface="Encode Sans Semi Condensed"/>
              </a:rPr>
              <a:t> for more information).</a:t>
            </a:r>
            <a:endParaRPr sz="1200">
              <a:latin typeface="Encode Sans Semi Condensed"/>
              <a:ea typeface="Encode Sans Semi Condensed"/>
              <a:cs typeface="Encode Sans Semi Condensed"/>
              <a:sym typeface="Encode Sans Semi Condensed"/>
            </a:endParaRPr>
          </a:p>
          <a:p>
            <a:pPr marL="457200" lvl="0" indent="-330200" algn="l" rtl="0">
              <a:lnSpc>
                <a:spcPct val="115000"/>
              </a:lnSpc>
              <a:spcBef>
                <a:spcPts val="0"/>
              </a:spcBef>
              <a:spcAft>
                <a:spcPts val="0"/>
              </a:spcAft>
              <a:buSzPts val="1600"/>
              <a:buFont typeface="Encode Sans Semi Condensed"/>
              <a:buChar char="●"/>
            </a:pPr>
            <a:r>
              <a:rPr lang="en" sz="1600">
                <a:latin typeface="Encode Sans Semi Condensed"/>
                <a:ea typeface="Encode Sans Semi Condensed"/>
                <a:cs typeface="Encode Sans Semi Condensed"/>
                <a:sym typeface="Encode Sans Semi Condensed"/>
              </a:rPr>
              <a:t>The </a:t>
            </a:r>
            <a:r>
              <a:rPr lang="en" sz="1600" b="1">
                <a:latin typeface="Encode Sans Semi Condensed"/>
                <a:ea typeface="Encode Sans Semi Condensed"/>
                <a:cs typeface="Encode Sans Semi Condensed"/>
                <a:sym typeface="Encode Sans Semi Condensed"/>
              </a:rPr>
              <a:t>Exchange/Sale Authority</a:t>
            </a:r>
            <a:r>
              <a:rPr lang="en" sz="1600">
                <a:latin typeface="Encode Sans Semi Condensed"/>
                <a:ea typeface="Encode Sans Semi Condensed"/>
                <a:cs typeface="Encode Sans Semi Condensed"/>
                <a:sym typeface="Encode Sans Semi Condensed"/>
              </a:rPr>
              <a:t> allows your agency to dispose of property it still has a need for. Proceeds from the sale of the old can be applied to the purchase of a similar item </a:t>
            </a:r>
            <a:r>
              <a:rPr lang="en" sz="1200">
                <a:latin typeface="Encode Sans Semi Condensed"/>
                <a:ea typeface="Encode Sans Semi Condensed"/>
                <a:cs typeface="Encode Sans Semi Condensed"/>
                <a:sym typeface="Encode Sans Semi Condensed"/>
              </a:rPr>
              <a:t>(see </a:t>
            </a:r>
            <a:r>
              <a:rPr lang="en" sz="1200" u="sng">
                <a:solidFill>
                  <a:srgbClr val="BD2A35"/>
                </a:solidFill>
                <a:latin typeface="Encode Sans Semi Condensed"/>
                <a:ea typeface="Encode Sans Semi Condensed"/>
                <a:cs typeface="Encode Sans Semi Condensed"/>
                <a:sym typeface="Encode Sans Semi Condensed"/>
                <a:hlinkClick r:id="rId4">
                  <a:extLst>
                    <a:ext uri="{A12FA001-AC4F-418D-AE19-62706E023703}">
                      <ahyp:hlinkClr xmlns:ahyp="http://schemas.microsoft.com/office/drawing/2018/hyperlinkcolor" val="tx"/>
                    </a:ext>
                  </a:extLst>
                </a:hlinkClick>
              </a:rPr>
              <a:t>gsa.gov/es</a:t>
            </a:r>
            <a:r>
              <a:rPr lang="en" sz="1200">
                <a:latin typeface="Encode Sans Semi Condensed"/>
                <a:ea typeface="Encode Sans Semi Condensed"/>
                <a:cs typeface="Encode Sans Semi Condensed"/>
                <a:sym typeface="Encode Sans Semi Condensed"/>
              </a:rPr>
              <a:t> for more information)</a:t>
            </a:r>
            <a:endParaRPr sz="1200">
              <a:latin typeface="Encode Sans Semi Condensed"/>
              <a:ea typeface="Encode Sans Semi Condensed"/>
              <a:cs typeface="Encode Sans Semi Condensed"/>
              <a:sym typeface="Encode Sans Semi Condensed"/>
            </a:endParaRPr>
          </a:p>
        </p:txBody>
      </p:sp>
      <p:sp>
        <p:nvSpPr>
          <p:cNvPr id="329" name="Google Shape;329;p28"/>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331" name="Google Shape;331;p28">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249575" y="1344225"/>
            <a:ext cx="2585450" cy="285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9"/>
          <p:cNvSpPr txBox="1">
            <a:spLocks noGrp="1"/>
          </p:cNvSpPr>
          <p:nvPr>
            <p:ph type="title"/>
          </p:nvPr>
        </p:nvSpPr>
        <p:spPr>
          <a:xfrm>
            <a:off x="231475" y="265750"/>
            <a:ext cx="6020400" cy="72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003C71"/>
                </a:solidFill>
                <a:latin typeface="Encode Sans Semi Condensed"/>
                <a:ea typeface="Encode Sans Semi Condensed"/>
                <a:cs typeface="Encode Sans Semi Condensed"/>
                <a:sym typeface="Encode Sans Semi Condensed"/>
              </a:rPr>
              <a:t>What are the </a:t>
            </a:r>
            <a:r>
              <a:rPr lang="en">
                <a:latin typeface="Encode Sans Semi Condensed"/>
                <a:ea typeface="Encode Sans Semi Condensed"/>
                <a:cs typeface="Encode Sans Semi Condensed"/>
                <a:sym typeface="Encode Sans Semi Condensed"/>
              </a:rPr>
              <a:t>GSA S</a:t>
            </a:r>
            <a:r>
              <a:rPr lang="en">
                <a:solidFill>
                  <a:srgbClr val="003C71"/>
                </a:solidFill>
                <a:latin typeface="Encode Sans Semi Condensed"/>
                <a:ea typeface="Encode Sans Semi Condensed"/>
                <a:cs typeface="Encode Sans Semi Condensed"/>
                <a:sym typeface="Encode Sans Semi Condensed"/>
              </a:rPr>
              <a:t>ales methods?</a:t>
            </a:r>
            <a:endParaRPr>
              <a:solidFill>
                <a:srgbClr val="003C71"/>
              </a:solidFill>
              <a:latin typeface="Encode Sans Semi Condensed"/>
              <a:ea typeface="Encode Sans Semi Condensed"/>
              <a:cs typeface="Encode Sans Semi Condensed"/>
              <a:sym typeface="Encode Sans Semi Condensed"/>
            </a:endParaRPr>
          </a:p>
        </p:txBody>
      </p:sp>
      <p:sp>
        <p:nvSpPr>
          <p:cNvPr id="339" name="Google Shape;339;p29"/>
          <p:cNvSpPr txBox="1">
            <a:spLocks noGrp="1"/>
          </p:cNvSpPr>
          <p:nvPr>
            <p:ph type="body" idx="1"/>
          </p:nvPr>
        </p:nvSpPr>
        <p:spPr>
          <a:xfrm>
            <a:off x="389375" y="851075"/>
            <a:ext cx="7696800" cy="3922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b="1">
                <a:latin typeface="Encode Sans Semi Condensed"/>
                <a:ea typeface="Encode Sans Semi Condensed"/>
                <a:cs typeface="Encode Sans Semi Condensed"/>
                <a:sym typeface="Encode Sans Semi Condensed"/>
              </a:rPr>
              <a:t>Primary Method:</a:t>
            </a:r>
            <a:r>
              <a:rPr lang="en" sz="1900">
                <a:latin typeface="Encode Sans Semi Condensed"/>
                <a:ea typeface="Encode Sans Semi Condensed"/>
                <a:cs typeface="Encode Sans Semi Condensed"/>
                <a:sym typeface="Encode Sans Semi Condensed"/>
              </a:rPr>
              <a:t> </a:t>
            </a:r>
            <a:r>
              <a:rPr lang="en" sz="1900">
                <a:solidFill>
                  <a:srgbClr val="003C71"/>
                </a:solidFill>
                <a:latin typeface="Encode Sans Semi Condensed"/>
                <a:ea typeface="Encode Sans Semi Condensed"/>
                <a:cs typeface="Encode Sans Semi Condensed"/>
                <a:sym typeface="Encode Sans Semi Condensed"/>
              </a:rPr>
              <a:t>Internet (</a:t>
            </a:r>
            <a:r>
              <a:rPr lang="en" sz="1900" u="sng">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GSAAuctions.gov</a:t>
            </a:r>
            <a:r>
              <a:rPr lang="en" sz="1900">
                <a:latin typeface="Encode Sans Semi Condensed"/>
                <a:ea typeface="Encode Sans Semi Condensed"/>
                <a:cs typeface="Encode Sans Semi Condensed"/>
                <a:sym typeface="Encode Sans Semi Condensed"/>
              </a:rPr>
              <a:t>)</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Accounts for about 99% of GSA Sales</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Worldwide visibility and competition</a:t>
            </a:r>
            <a:endParaRPr sz="1900">
              <a:latin typeface="Encode Sans Semi Condensed"/>
              <a:ea typeface="Encode Sans Semi Condensed"/>
              <a:cs typeface="Encode Sans Semi Condensed"/>
              <a:sym typeface="Encode Sans Semi Condensed"/>
            </a:endParaRPr>
          </a:p>
          <a:p>
            <a:pPr marL="0" lvl="0" indent="0" algn="l" rtl="0">
              <a:lnSpc>
                <a:spcPct val="115000"/>
              </a:lnSpc>
              <a:spcBef>
                <a:spcPts val="0"/>
              </a:spcBef>
              <a:spcAft>
                <a:spcPts val="0"/>
              </a:spcAft>
              <a:buNone/>
            </a:pPr>
            <a:endParaRPr sz="1900">
              <a:latin typeface="Encode Sans Semi Condensed"/>
              <a:ea typeface="Encode Sans Semi Condensed"/>
              <a:cs typeface="Encode Sans Semi Condensed"/>
              <a:sym typeface="Encode Sans Semi Condensed"/>
            </a:endParaRPr>
          </a:p>
          <a:p>
            <a:pPr marL="0" lvl="0" indent="0" algn="l" rtl="0">
              <a:lnSpc>
                <a:spcPct val="115000"/>
              </a:lnSpc>
              <a:spcBef>
                <a:spcPts val="0"/>
              </a:spcBef>
              <a:spcAft>
                <a:spcPts val="0"/>
              </a:spcAft>
              <a:buNone/>
            </a:pPr>
            <a:r>
              <a:rPr lang="en" sz="1900" b="1">
                <a:latin typeface="Encode Sans Semi Condensed"/>
                <a:ea typeface="Encode Sans Semi Condensed"/>
                <a:cs typeface="Encode Sans Semi Condensed"/>
                <a:sym typeface="Encode Sans Semi Condensed"/>
              </a:rPr>
              <a:t>Alternate Methods: </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Sealed Bid</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Term Contracts</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Live Retail / Auction</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Negotiated Sale at Fixed Price</a:t>
            </a:r>
            <a:endParaRPr sz="1900">
              <a:latin typeface="Encode Sans Semi Condensed"/>
              <a:ea typeface="Encode Sans Semi Condensed"/>
              <a:cs typeface="Encode Sans Semi Condensed"/>
              <a:sym typeface="Encode Sans Semi Condensed"/>
            </a:endParaRPr>
          </a:p>
          <a:p>
            <a:pPr marL="0" lvl="0" indent="0" algn="l" rtl="0">
              <a:lnSpc>
                <a:spcPct val="115000"/>
              </a:lnSpc>
              <a:spcBef>
                <a:spcPts val="0"/>
              </a:spcBef>
              <a:spcAft>
                <a:spcPts val="0"/>
              </a:spcAft>
              <a:buNone/>
            </a:pPr>
            <a:endParaRPr sz="1900">
              <a:latin typeface="Encode Sans Semi Condensed"/>
              <a:ea typeface="Encode Sans Semi Condensed"/>
              <a:cs typeface="Encode Sans Semi Condensed"/>
              <a:sym typeface="Encode Sans Semi Condensed"/>
            </a:endParaRPr>
          </a:p>
          <a:p>
            <a:pPr marL="0" lvl="0" indent="0" algn="l" rtl="0">
              <a:lnSpc>
                <a:spcPct val="115000"/>
              </a:lnSpc>
              <a:spcBef>
                <a:spcPts val="0"/>
              </a:spcBef>
              <a:spcAft>
                <a:spcPts val="0"/>
              </a:spcAft>
              <a:buNone/>
            </a:pPr>
            <a:r>
              <a:rPr lang="en" sz="1900" b="1">
                <a:latin typeface="Encode Sans Semi Condensed"/>
                <a:ea typeface="Encode Sans Semi Condensed"/>
                <a:cs typeface="Encode Sans Semi Condensed"/>
                <a:sym typeface="Encode Sans Semi Condensed"/>
              </a:rPr>
              <a:t>GSA will work with your agency to determine the best method to use. </a:t>
            </a:r>
            <a:endParaRPr sz="1900" b="1">
              <a:latin typeface="Encode Sans Semi Condensed"/>
              <a:ea typeface="Encode Sans Semi Condensed"/>
              <a:cs typeface="Encode Sans Semi Condensed"/>
              <a:sym typeface="Encode Sans Semi Condensed"/>
            </a:endParaRPr>
          </a:p>
          <a:p>
            <a:pPr marL="0" lvl="0" indent="0" algn="l" rtl="0">
              <a:lnSpc>
                <a:spcPct val="115000"/>
              </a:lnSpc>
              <a:spcBef>
                <a:spcPts val="1200"/>
              </a:spcBef>
              <a:spcAft>
                <a:spcPts val="0"/>
              </a:spcAft>
              <a:buNone/>
            </a:pPr>
            <a:endParaRPr sz="2200">
              <a:latin typeface="Poppins"/>
              <a:ea typeface="Poppins"/>
              <a:cs typeface="Poppins"/>
              <a:sym typeface="Poppins"/>
            </a:endParaRPr>
          </a:p>
          <a:p>
            <a:pPr marL="0" lvl="0" indent="0" algn="l" rtl="0">
              <a:spcBef>
                <a:spcPts val="1200"/>
              </a:spcBef>
              <a:spcAft>
                <a:spcPts val="0"/>
              </a:spcAft>
              <a:buNone/>
            </a:pPr>
            <a:endParaRPr>
              <a:latin typeface="Poppins"/>
              <a:ea typeface="Poppins"/>
              <a:cs typeface="Poppins"/>
              <a:sym typeface="Poppins"/>
            </a:endParaRPr>
          </a:p>
        </p:txBody>
      </p:sp>
      <p:sp>
        <p:nvSpPr>
          <p:cNvPr id="338" name="Google Shape;338;p29"/>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336" name="Google Shape;336;p29">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t="10347" b="9691"/>
          <a:stretch/>
        </p:blipFill>
        <p:spPr>
          <a:xfrm>
            <a:off x="5326375" y="995463"/>
            <a:ext cx="3661050" cy="3152575"/>
          </a:xfrm>
          <a:prstGeom prst="rect">
            <a:avLst/>
          </a:prstGeom>
          <a:noFill/>
          <a:ln>
            <a:noFill/>
          </a:ln>
        </p:spPr>
      </p:pic>
    </p:spTree>
  </p:cSld>
  <p:clrMapOvr>
    <a:masterClrMapping/>
  </p:clrMapOvr>
</p:sld>
</file>

<file path=ppt/theme/theme1.xml><?xml version="1.0" encoding="utf-8"?>
<a:theme xmlns:a="http://schemas.openxmlformats.org/drawingml/2006/main" name="GSS Template 2021 - 1">
  <a:themeElements>
    <a:clrScheme name="Custom 347">
      <a:dk1>
        <a:srgbClr val="2E363D"/>
      </a:dk1>
      <a:lt1>
        <a:srgbClr val="FFFFFF"/>
      </a:lt1>
      <a:dk2>
        <a:srgbClr val="767E85"/>
      </a:dk2>
      <a:lt2>
        <a:srgbClr val="FBFBFB"/>
      </a:lt2>
      <a:accent1>
        <a:srgbClr val="003C71"/>
      </a:accent1>
      <a:accent2>
        <a:srgbClr val="808080"/>
      </a:accent2>
      <a:accent3>
        <a:srgbClr val="E9F2F9"/>
      </a:accent3>
      <a:accent4>
        <a:srgbClr val="B5CFDA"/>
      </a:accent4>
      <a:accent5>
        <a:srgbClr val="EEEAEA"/>
      </a:accent5>
      <a:accent6>
        <a:srgbClr val="E3E9D3"/>
      </a:accent6>
      <a:hlink>
        <a:srgbClr val="2E36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3482</Words>
  <Application>Microsoft Office PowerPoint</Application>
  <PresentationFormat>On-screen Show (16:9)</PresentationFormat>
  <Paragraphs>385</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Encode Sans Semi Condensed SemiBold</vt:lpstr>
      <vt:lpstr>Encode Sans Semi Condensed</vt:lpstr>
      <vt:lpstr>Encode Sans Semi Condensed Light</vt:lpstr>
      <vt:lpstr>Roboto</vt:lpstr>
      <vt:lpstr>Poppins</vt:lpstr>
      <vt:lpstr>GSS Template 2021 - 1</vt:lpstr>
      <vt:lpstr>Sale of Federal Surplus Personal Property</vt:lpstr>
      <vt:lpstr>What is Personal Property?</vt:lpstr>
      <vt:lpstr>What are Excess &amp; Surplus Personal Property?</vt:lpstr>
      <vt:lpstr>Are agencies required to use GSA for property disposal? </vt:lpstr>
      <vt:lpstr>What is the Disposal Process?</vt:lpstr>
      <vt:lpstr>What sales services does GSA offer? </vt:lpstr>
      <vt:lpstr>What are the benefits of using GSA?</vt:lpstr>
      <vt:lpstr>Does my agency receive reimbursement for sold property?</vt:lpstr>
      <vt:lpstr>What are the GSA Sales methods?</vt:lpstr>
      <vt:lpstr>What are the reporting agency roles and responsibilities?</vt:lpstr>
      <vt:lpstr>What is the Sales Process?</vt:lpstr>
      <vt:lpstr>PPMS Manage Property</vt:lpstr>
      <vt:lpstr>Will GSA notify me of changes in sale status?</vt:lpstr>
      <vt:lpstr>What if my property doesn’t sell or the buyer defaults?</vt:lpstr>
      <vt:lpstr>When can I release sold property?</vt:lpstr>
      <vt:lpstr>Purchaser’s Receipt Example</vt:lpstr>
      <vt:lpstr>What are the buyer’s responsibilities?</vt:lpstr>
      <vt:lpstr>What if the buyer doesn’t pick up the item?</vt:lpstr>
      <vt:lpstr>Terms &amp; Conditions: Removal</vt:lpstr>
      <vt:lpstr>Claims of Misdescription: </vt:lpstr>
      <vt:lpstr>PPMS Demo:  Finding Your Items</vt:lpstr>
      <vt:lpstr>Find your active property listings</vt:lpstr>
      <vt:lpstr>Use filters to find your active items</vt:lpstr>
      <vt:lpstr>My item is “in Sales” but is it “on Auctions”?</vt:lpstr>
      <vt:lpstr>Questions?</vt:lpstr>
      <vt:lpstr>Contact Us: Specific Property Questions</vt:lpstr>
      <vt:lpstr>Contact Us: General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of Federal Surplus Personal Property</dc:title>
  <dc:creator>ChristieCGingras</dc:creator>
  <cp:lastModifiedBy>ChristieCGingras</cp:lastModifiedBy>
  <cp:revision>16</cp:revision>
  <dcterms:modified xsi:type="dcterms:W3CDTF">2024-08-02T13:16:30Z</dcterms:modified>
</cp:coreProperties>
</file>